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95" r:id="rId2"/>
    <p:sldId id="278" r:id="rId3"/>
    <p:sldId id="279" r:id="rId4"/>
    <p:sldId id="280" r:id="rId5"/>
    <p:sldId id="281" r:id="rId6"/>
    <p:sldId id="282" r:id="rId7"/>
    <p:sldId id="258" r:id="rId8"/>
    <p:sldId id="259" r:id="rId9"/>
    <p:sldId id="283" r:id="rId10"/>
    <p:sldId id="284" r:id="rId11"/>
    <p:sldId id="289" r:id="rId12"/>
    <p:sldId id="285" r:id="rId13"/>
    <p:sldId id="286" r:id="rId14"/>
    <p:sldId id="287" r:id="rId15"/>
    <p:sldId id="290" r:id="rId16"/>
    <p:sldId id="297" r:id="rId17"/>
    <p:sldId id="296" r:id="rId18"/>
    <p:sldId id="288" r:id="rId19"/>
    <p:sldId id="261" r:id="rId20"/>
    <p:sldId id="262" r:id="rId21"/>
    <p:sldId id="263" r:id="rId22"/>
    <p:sldId id="264" r:id="rId23"/>
    <p:sldId id="291" r:id="rId24"/>
    <p:sldId id="266" r:id="rId25"/>
    <p:sldId id="267" r:id="rId26"/>
    <p:sldId id="269" r:id="rId27"/>
    <p:sldId id="271" r:id="rId28"/>
    <p:sldId id="292" r:id="rId29"/>
    <p:sldId id="293" r:id="rId30"/>
    <p:sldId id="294" r:id="rId31"/>
    <p:sldId id="272" r:id="rId32"/>
    <p:sldId id="274" r:id="rId33"/>
    <p:sldId id="276" r:id="rId34"/>
    <p:sldId id="277" r:id="rId35"/>
    <p:sldId id="270" r:id="rId36"/>
    <p:sldId id="257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88" autoAdjust="0"/>
  </p:normalViewPr>
  <p:slideViewPr>
    <p:cSldViewPr>
      <p:cViewPr varScale="1">
        <p:scale>
          <a:sx n="72" d="100"/>
          <a:sy n="72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>
                <a:latin typeface="Times New Roman" pitchFamily="1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>
                <a:latin typeface="Times New Roman" pitchFamily="116" charset="0"/>
              </a:defRPr>
            </a:lvl1pPr>
          </a:lstStyle>
          <a:p>
            <a:pPr>
              <a:defRPr/>
            </a:pPr>
            <a:fld id="{03CEA88F-8CD9-4A3E-A131-A1EFB5B64461}" type="datetimeFigureOut">
              <a:rPr lang="en-US"/>
              <a:pPr>
                <a:defRPr/>
              </a:pPr>
              <a:t>12/17/2009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>
                <a:latin typeface="Times New Roman" pitchFamily="1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>
                <a:latin typeface="Times New Roman" pitchFamily="116" charset="0"/>
              </a:defRPr>
            </a:lvl1pPr>
          </a:lstStyle>
          <a:p>
            <a:pPr>
              <a:defRPr/>
            </a:pPr>
            <a:fld id="{19B86F2B-EBB1-4237-9431-386595402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E73E-CFC3-4686-B6CE-B0583F3A8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BDD5-30D7-4295-B56E-03A8059CC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5FAE-4847-4B0F-A39C-2DCA58C81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0C990-36D1-4813-A7EA-485F6F73F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7AA9-5591-438A-B8FF-C784CDF4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3FD15-D7F1-453C-BA27-FCFF0CA83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43A5-912F-449E-80E6-244CD158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1792-21B6-44DD-9A5C-26704FF9F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3208-DEAE-4157-BCE8-A355A7192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1B94-9EAB-41A2-9A62-34B6F463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A2A1E-156B-4653-AB06-0F74EBDB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4AE2-8CC2-48F9-9C38-54E9121D4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16" charset="0"/>
              </a:defRPr>
            </a:lvl1pPr>
          </a:lstStyle>
          <a:p>
            <a:pPr>
              <a:defRPr/>
            </a:pPr>
            <a:fld id="{7E335627-C14A-43E6-A303-C13F1D786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242, Human A&amp;P 2: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1/Lecture 1</a:t>
            </a:r>
          </a:p>
        </p:txBody>
      </p:sp>
      <p:pic>
        <p:nvPicPr>
          <p:cNvPr id="2051" name="Picture 3" descr="C:\Documents and Settings\GaryB\Local Settings\Temporary Internet Files\Content.IE5\O34PQ3AT\MCHM00260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29013" y="2303463"/>
            <a:ext cx="2085975" cy="347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524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Structure and Function of the Tongue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648200" y="11430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Muscles of tongue are attached to hyoid, mandible, hard palate and </a:t>
            </a:r>
            <a:r>
              <a:rPr lang="en-US" dirty="0" err="1">
                <a:latin typeface="Arial" charset="0"/>
              </a:rPr>
              <a:t>styloid</a:t>
            </a:r>
            <a:r>
              <a:rPr lang="en-US" dirty="0">
                <a:latin typeface="Arial" charset="0"/>
              </a:rPr>
              <a:t> process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1" dirty="0" smtClean="0">
                <a:latin typeface="Arial" charset="0"/>
              </a:rPr>
              <a:t>Papillae:  </a:t>
            </a:r>
            <a:r>
              <a:rPr lang="en-US" sz="2000" i="1" dirty="0" smtClean="0">
                <a:latin typeface="Arial" charset="0"/>
              </a:rPr>
              <a:t>elevations that 	create a rough surface for 	manipulating food and 	providing sensations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	</a:t>
            </a:r>
            <a:r>
              <a:rPr lang="en-US" sz="2000" i="1" dirty="0" err="1" smtClean="0">
                <a:latin typeface="Arial" charset="0"/>
              </a:rPr>
              <a:t>Filiform</a:t>
            </a:r>
            <a:r>
              <a:rPr lang="en-US" i="1" dirty="0" smtClean="0">
                <a:latin typeface="Arial" charset="0"/>
              </a:rPr>
              <a:t>: </a:t>
            </a:r>
            <a:r>
              <a:rPr lang="en-US" sz="2000" i="1" dirty="0" smtClean="0">
                <a:latin typeface="Arial" charset="0"/>
              </a:rPr>
              <a:t>temperature, touch, 	and pressure sensations 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Arial" charset="0"/>
              </a:rPr>
              <a:t>	</a:t>
            </a:r>
            <a:r>
              <a:rPr lang="en-US" sz="2000" i="1" dirty="0" smtClean="0">
                <a:latin typeface="Arial" charset="0"/>
              </a:rPr>
              <a:t>	</a:t>
            </a:r>
            <a:r>
              <a:rPr lang="en-US" sz="2000" i="1" dirty="0" err="1" smtClean="0">
                <a:latin typeface="Arial" charset="0"/>
              </a:rPr>
              <a:t>Fungiform</a:t>
            </a:r>
            <a:r>
              <a:rPr lang="en-US" sz="2000" i="1" dirty="0" smtClean="0">
                <a:latin typeface="Arial" charset="0"/>
              </a:rPr>
              <a:t>:  taste buds 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Arial" charset="0"/>
              </a:rPr>
              <a:t>	</a:t>
            </a:r>
            <a:r>
              <a:rPr lang="en-US" sz="2000" i="1" dirty="0" smtClean="0">
                <a:latin typeface="Arial" charset="0"/>
              </a:rPr>
              <a:t>	Foliate:  taste buds 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>
                <a:latin typeface="Arial" charset="0"/>
              </a:rPr>
              <a:t>	</a:t>
            </a:r>
            <a:r>
              <a:rPr lang="en-US" sz="2000" i="1" dirty="0" smtClean="0">
                <a:latin typeface="Arial" charset="0"/>
              </a:rPr>
              <a:t>	</a:t>
            </a:r>
            <a:r>
              <a:rPr lang="en-US" sz="2000" i="1" dirty="0" err="1" smtClean="0">
                <a:latin typeface="Arial" charset="0"/>
              </a:rPr>
              <a:t>Circumvallate</a:t>
            </a:r>
            <a:r>
              <a:rPr lang="en-US" sz="2000" i="1" dirty="0" smtClean="0">
                <a:latin typeface="Arial" charset="0"/>
              </a:rPr>
              <a:t>:  taste buds </a:t>
            </a:r>
            <a:endParaRPr lang="en-US" sz="2000" i="1" dirty="0">
              <a:latin typeface="Arial" charset="0"/>
            </a:endParaRPr>
          </a:p>
        </p:txBody>
      </p:sp>
      <p:pic>
        <p:nvPicPr>
          <p:cNvPr id="11268" name="Picture 6" descr="173796"/>
          <p:cNvPicPr>
            <a:picLocks noChangeAspect="1" noChangeArrowheads="1"/>
          </p:cNvPicPr>
          <p:nvPr/>
        </p:nvPicPr>
        <p:blipFill>
          <a:blip r:embed="rId2" cstate="print"/>
          <a:srcRect b="6001"/>
          <a:stretch>
            <a:fillRect/>
          </a:stretch>
        </p:blipFill>
        <p:spPr bwMode="auto">
          <a:xfrm>
            <a:off x="152400" y="1663700"/>
            <a:ext cx="43806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524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Structure and Function of the Tongue</a:t>
            </a:r>
          </a:p>
        </p:txBody>
      </p:sp>
      <p:pic>
        <p:nvPicPr>
          <p:cNvPr id="12291" name="Picture 5" descr="Fig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738" y="1295400"/>
            <a:ext cx="5043487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Structure and Function of the Teeth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Teeth: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project into the mouth and are adapted for mechanical </a:t>
            </a:r>
            <a:r>
              <a:rPr lang="en-US" sz="2000" dirty="0" smtClean="0">
                <a:latin typeface="Arial" charset="0"/>
              </a:rPr>
              <a:t>	digestion </a:t>
            </a: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Tooth principal </a:t>
            </a:r>
            <a:r>
              <a:rPr lang="en-US" b="1" i="1" dirty="0">
                <a:latin typeface="Arial" charset="0"/>
              </a:rPr>
              <a:t>portions: </a:t>
            </a:r>
            <a:r>
              <a:rPr lang="en-US" sz="2000" i="1" dirty="0">
                <a:latin typeface="Arial" charset="0"/>
              </a:rPr>
              <a:t>crown, root, and neck.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Tooth composition:  </a:t>
            </a:r>
            <a:endParaRPr lang="en-US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i="1" dirty="0" smtClean="0">
                <a:latin typeface="Arial" charset="0"/>
              </a:rPr>
              <a:t>		dentin</a:t>
            </a:r>
            <a:r>
              <a:rPr lang="en-US" dirty="0">
                <a:latin typeface="Arial" charset="0"/>
              </a:rPr>
              <a:t>, </a:t>
            </a:r>
            <a:r>
              <a:rPr lang="en-US" sz="2000" dirty="0">
                <a:latin typeface="Arial" charset="0"/>
              </a:rPr>
              <a:t>a calcified connective tissue that gives the tooth its basic </a:t>
            </a:r>
            <a:r>
              <a:rPr lang="en-US" sz="2000" dirty="0" smtClean="0">
                <a:latin typeface="Arial" charset="0"/>
              </a:rPr>
              <a:t>		shape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dirty="0" smtClean="0">
                <a:latin typeface="Arial" charset="0"/>
              </a:rPr>
              <a:t>rigidity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 smtClean="0">
                <a:latin typeface="Arial" charset="0"/>
              </a:rPr>
              <a:t>		</a:t>
            </a:r>
            <a:r>
              <a:rPr lang="en-US" b="1" i="1" dirty="0" smtClean="0">
                <a:latin typeface="Arial" charset="0"/>
              </a:rPr>
              <a:t>enamel</a:t>
            </a:r>
            <a:r>
              <a:rPr lang="en-US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covers dentin and </a:t>
            </a:r>
            <a:r>
              <a:rPr lang="en-US" sz="2000" dirty="0">
                <a:latin typeface="Arial" charset="0"/>
              </a:rPr>
              <a:t>protects the tooth from the wear of </a:t>
            </a:r>
            <a:r>
              <a:rPr lang="en-US" sz="2000" dirty="0" smtClean="0">
                <a:latin typeface="Arial" charset="0"/>
              </a:rPr>
              <a:t>			chewing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		</a:t>
            </a:r>
            <a:r>
              <a:rPr lang="en-US" b="1" i="1" dirty="0" err="1" smtClean="0">
                <a:latin typeface="Arial" charset="0"/>
              </a:rPr>
              <a:t>cementum</a:t>
            </a:r>
            <a:r>
              <a:rPr lang="en-US" dirty="0">
                <a:latin typeface="Arial" charset="0"/>
              </a:rPr>
              <a:t>,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covers dentin of the root and is a </a:t>
            </a:r>
            <a:r>
              <a:rPr lang="en-US" sz="2000" dirty="0">
                <a:latin typeface="Arial" charset="0"/>
              </a:rPr>
              <a:t>bone-like </a:t>
            </a:r>
            <a:r>
              <a:rPr lang="en-US" sz="2000" dirty="0" smtClean="0">
                <a:latin typeface="Arial" charset="0"/>
              </a:rPr>
              <a:t>			substance</a:t>
            </a:r>
            <a:r>
              <a:rPr lang="en-US" dirty="0">
                <a:latin typeface="Arial" charset="0"/>
              </a:rPr>
              <a:t>, </a:t>
            </a:r>
            <a:r>
              <a:rPr lang="en-US" dirty="0" smtClean="0">
                <a:latin typeface="Arial" charset="0"/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i="1" dirty="0" smtClean="0">
                <a:latin typeface="Arial" charset="0"/>
              </a:rPr>
              <a:t>		periodontal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b="1" i="1" dirty="0" smtClean="0">
                <a:latin typeface="Arial" charset="0"/>
              </a:rPr>
              <a:t>ligaments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sz="2000" i="1" dirty="0" smtClean="0">
                <a:latin typeface="Arial" charset="0"/>
              </a:rPr>
              <a:t>attaches root to the alveolar process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smtClean="0">
                <a:latin typeface="Arial" charset="0"/>
              </a:rPr>
              <a:t>	</a:t>
            </a:r>
            <a:r>
              <a:rPr lang="en-US" b="1" i="1" dirty="0" smtClean="0">
                <a:latin typeface="Arial" charset="0"/>
              </a:rPr>
              <a:t>pulp cavity: 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space in </a:t>
            </a:r>
            <a:r>
              <a:rPr lang="en-US" sz="2000" i="1" dirty="0">
                <a:latin typeface="Arial" charset="0"/>
              </a:rPr>
              <a:t>the crown and the root canals in the root.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Composition of Teeth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953000" y="12954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Enamel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hardest substance in body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calcium phosphate or carbonate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Dentin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calcified connective tissue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Cementum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bone-like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Arial" charset="0"/>
              </a:rPr>
              <a:t>periodontal ligament penetrates it</a:t>
            </a:r>
          </a:p>
        </p:txBody>
      </p:sp>
      <p:pic>
        <p:nvPicPr>
          <p:cNvPr id="14340" name="Picture 9" descr="w0563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84263"/>
            <a:ext cx="4303713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Arial" charset="0"/>
              </a:rPr>
              <a:t>Dentition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1143000"/>
            <a:ext cx="8001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There are two </a:t>
            </a:r>
            <a:r>
              <a:rPr lang="en-US" dirty="0" smtClean="0">
                <a:latin typeface="Arial" charset="0"/>
              </a:rPr>
              <a:t>sets of  teeth or dentition: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i="1" dirty="0" smtClean="0">
                <a:latin typeface="Arial" charset="0"/>
              </a:rPr>
              <a:t>		deciduous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</a:t>
            </a:r>
            <a:r>
              <a:rPr lang="en-US" b="1" i="1" dirty="0">
                <a:latin typeface="Arial" charset="0"/>
              </a:rPr>
              <a:t>primary</a:t>
            </a:r>
            <a:r>
              <a:rPr lang="en-US" b="1" dirty="0">
                <a:latin typeface="Arial" charset="0"/>
              </a:rPr>
              <a:t>),</a:t>
            </a:r>
            <a:r>
              <a:rPr lang="en-US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milk teeth, or baby </a:t>
            </a:r>
            <a:r>
              <a:rPr lang="en-US" sz="2000" i="1" dirty="0" smtClean="0">
                <a:latin typeface="Arial" charset="0"/>
              </a:rPr>
              <a:t>teeth </a:t>
            </a:r>
            <a:r>
              <a:rPr lang="en-US" dirty="0" smtClean="0">
                <a:latin typeface="Arial" charset="0"/>
              </a:rPr>
              <a:t>	</a:t>
            </a:r>
            <a:r>
              <a:rPr lang="en-US" b="1" i="1" dirty="0" smtClean="0">
                <a:latin typeface="Arial" charset="0"/>
              </a:rPr>
              <a:t>permanent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</a:t>
            </a:r>
            <a:r>
              <a:rPr lang="en-US" b="1" i="1" dirty="0">
                <a:latin typeface="Arial" charset="0"/>
              </a:rPr>
              <a:t>secondary</a:t>
            </a:r>
            <a:r>
              <a:rPr lang="en-US" b="1" dirty="0">
                <a:latin typeface="Arial" charset="0"/>
              </a:rPr>
              <a:t>)</a:t>
            </a:r>
            <a:r>
              <a:rPr lang="en-US" dirty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Adult or permanent teeth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Primary or baby teeth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Arial" charset="0"/>
              </a:rPr>
              <a:t>20 teeth that start erupting at 6 months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Arial" charset="0"/>
              </a:rPr>
              <a:t>1 new pair of teeth per </a:t>
            </a:r>
            <a:r>
              <a:rPr lang="en-US" sz="2000" i="1" dirty="0" smtClean="0">
                <a:latin typeface="Arial" charset="0"/>
              </a:rPr>
              <a:t>month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smtClean="0">
                <a:latin typeface="Arial" charset="0"/>
              </a:rPr>
              <a:t>Consisting of incisors, canines, and molars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Permanent teeth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>
                <a:latin typeface="Arial" charset="0"/>
              </a:rPr>
              <a:t>32 teeth that erupt between 6 and 12 years of </a:t>
            </a:r>
            <a:r>
              <a:rPr lang="en-US" sz="2000" i="1" dirty="0" smtClean="0">
                <a:latin typeface="Arial" charset="0"/>
              </a:rPr>
              <a:t>age replacing primary teeth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smtClean="0">
                <a:latin typeface="Arial" charset="0"/>
              </a:rPr>
              <a:t>Consisting of incisors, canines, premolars and molars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i="1" dirty="0" smtClean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i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62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latin typeface="Arial" charset="0"/>
              </a:rPr>
              <a:t>Dentition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6248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Arial" charset="0"/>
            </a:endParaRPr>
          </a:p>
        </p:txBody>
      </p:sp>
      <p:pic>
        <p:nvPicPr>
          <p:cNvPr id="16388" name="Picture 4" descr="Fig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2" y="0"/>
            <a:ext cx="4262438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48006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Differing structures of teeth indicate function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Incisors: biting teeth</a:t>
            </a:r>
          </a:p>
          <a:p>
            <a:pPr marL="1600200" lvl="3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4 upper and 4 lower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Canines or “</a:t>
            </a:r>
            <a:r>
              <a:rPr lang="en-US" sz="2000" i="1" dirty="0" err="1" smtClean="0">
                <a:latin typeface="Arial" charset="0"/>
              </a:rPr>
              <a:t>cuspids</a:t>
            </a:r>
            <a:r>
              <a:rPr lang="en-US" sz="2000" i="1" dirty="0" smtClean="0">
                <a:latin typeface="Arial" charset="0"/>
              </a:rPr>
              <a:t>”: tearing teeth</a:t>
            </a:r>
          </a:p>
          <a:p>
            <a:pPr marL="1600200" lvl="3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2 upper and 2 lower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Premolars or “bicuspids”: crushing and grinding teeth</a:t>
            </a:r>
          </a:p>
          <a:p>
            <a:pPr marL="1600200" lvl="3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4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upper and </a:t>
            </a:r>
            <a:r>
              <a:rPr lang="en-US" sz="2000" i="1" dirty="0" smtClean="0">
                <a:latin typeface="Arial" charset="0"/>
              </a:rPr>
              <a:t>4 </a:t>
            </a:r>
            <a:r>
              <a:rPr lang="en-US" sz="2000" i="1" dirty="0" smtClean="0">
                <a:latin typeface="Arial" charset="0"/>
              </a:rPr>
              <a:t>lower</a:t>
            </a:r>
          </a:p>
          <a:p>
            <a:pPr marL="1600200" lvl="3" indent="-2286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lacking in primary teeth</a:t>
            </a:r>
            <a:endParaRPr lang="en-US" sz="2000" i="1" dirty="0" smtClean="0"/>
          </a:p>
          <a:p>
            <a:pPr marL="1139825" lvl="3" indent="-225425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Molars or “tricuspids”: crushing and grinding teeth</a:t>
            </a:r>
          </a:p>
          <a:p>
            <a:pPr marL="1597025" lvl="4" indent="-225425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3 upper and 3 lower</a:t>
            </a:r>
          </a:p>
          <a:p>
            <a:pPr marL="1597025" lvl="4" indent="-225425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3</a:t>
            </a:r>
            <a:r>
              <a:rPr lang="en-US" sz="2000" i="1" baseline="30000" dirty="0" smtClean="0">
                <a:latin typeface="Arial" charset="0"/>
              </a:rPr>
              <a:t>rd</a:t>
            </a:r>
            <a:r>
              <a:rPr lang="en-US" sz="2000" i="1" dirty="0" smtClean="0">
                <a:latin typeface="Arial" charset="0"/>
              </a:rPr>
              <a:t> molars are “wisdom” teeth</a:t>
            </a:r>
          </a:p>
          <a:p>
            <a:pPr marL="1139825" lvl="3" indent="-225425">
              <a:spcBef>
                <a:spcPct val="20000"/>
              </a:spcBef>
              <a:buFontTx/>
              <a:buChar char="•"/>
            </a:pPr>
            <a:endParaRPr lang="en-US" sz="2000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PHARYNX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latin typeface="Arial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28600" y="914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Pharynx</a:t>
            </a:r>
            <a:r>
              <a:rPr lang="en-US" dirty="0" smtClean="0">
                <a:latin typeface="Arial" charset="0"/>
              </a:rPr>
              <a:t>:  </a:t>
            </a:r>
            <a:r>
              <a:rPr lang="en-US" sz="2000" i="1" dirty="0" smtClean="0">
                <a:latin typeface="Arial" charset="0"/>
              </a:rPr>
              <a:t>funnel-shaped </a:t>
            </a:r>
            <a:r>
              <a:rPr lang="en-US" sz="2000" i="1" dirty="0">
                <a:latin typeface="Arial" charset="0"/>
              </a:rPr>
              <a:t>tube that extends from the internal </a:t>
            </a:r>
            <a:r>
              <a:rPr lang="en-US" sz="2000" i="1" dirty="0" err="1">
                <a:latin typeface="Arial" charset="0"/>
              </a:rPr>
              <a:t>nares</a:t>
            </a:r>
            <a:r>
              <a:rPr lang="en-US" sz="2000" i="1" dirty="0">
                <a:latin typeface="Arial" charset="0"/>
              </a:rPr>
              <a:t> to the esophagus </a:t>
            </a:r>
            <a:r>
              <a:rPr lang="en-US" sz="2000" i="1" dirty="0" err="1">
                <a:latin typeface="Arial" charset="0"/>
              </a:rPr>
              <a:t>posteriorly</a:t>
            </a:r>
            <a:r>
              <a:rPr lang="en-US" sz="2000" i="1" dirty="0">
                <a:latin typeface="Arial" charset="0"/>
              </a:rPr>
              <a:t> and the larynx </a:t>
            </a:r>
            <a:r>
              <a:rPr lang="en-US" sz="2000" i="1" dirty="0" err="1">
                <a:latin typeface="Arial" charset="0"/>
              </a:rPr>
              <a:t>anteriorly</a:t>
            </a:r>
            <a:r>
              <a:rPr lang="en-US" sz="2000" i="1" dirty="0" smtClean="0">
                <a:latin typeface="Arial" charset="0"/>
              </a:rPr>
              <a:t>.  Moves bolus of food </a:t>
            </a:r>
            <a:endParaRPr lang="en-US" sz="2000" i="1" dirty="0">
              <a:latin typeface="Arial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 dirty="0">
                <a:latin typeface="Arial" charset="0"/>
              </a:rPr>
              <a:t>It is composed of skeletal muscle and lined by mucous membrane</a:t>
            </a:r>
            <a:r>
              <a:rPr lang="en-US" sz="2000" i="1" dirty="0" smtClean="0">
                <a:latin typeface="Arial" charset="0"/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Divide into three regions</a:t>
            </a:r>
            <a:endParaRPr lang="en-US" sz="2000" i="1" dirty="0">
              <a:latin typeface="Arial" charset="0"/>
            </a:endParaRP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000" b="1" i="1" dirty="0" err="1" smtClean="0">
                <a:latin typeface="Arial" charset="0"/>
              </a:rPr>
              <a:t>Nasopharynx</a:t>
            </a:r>
            <a:r>
              <a:rPr lang="en-US" sz="2000" b="1" i="1" dirty="0" smtClean="0">
                <a:latin typeface="Arial" charset="0"/>
              </a:rPr>
              <a:t>: 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functions in respiration </a:t>
            </a:r>
            <a:r>
              <a:rPr lang="en-US" sz="2000" i="1" dirty="0" smtClean="0">
                <a:latin typeface="Arial" charset="0"/>
              </a:rPr>
              <a:t>only,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000" b="1" i="1" dirty="0" err="1" smtClean="0">
                <a:latin typeface="Arial" charset="0"/>
              </a:rPr>
              <a:t>oropharynx</a:t>
            </a:r>
            <a:r>
              <a:rPr lang="en-US" sz="2000" b="1" i="1" dirty="0" smtClean="0">
                <a:latin typeface="Arial" charset="0"/>
              </a:rPr>
              <a:t>:</a:t>
            </a:r>
            <a:r>
              <a:rPr lang="en-US" sz="2000" i="1" dirty="0" smtClean="0">
                <a:latin typeface="Arial" charset="0"/>
              </a:rPr>
              <a:t>  Functions in both respiration and digestion.  Located between the </a:t>
            </a:r>
            <a:r>
              <a:rPr lang="en-US" sz="2000" i="1" dirty="0" err="1" smtClean="0">
                <a:latin typeface="Arial" charset="0"/>
              </a:rPr>
              <a:t>naso</a:t>
            </a:r>
            <a:r>
              <a:rPr lang="en-US" sz="2000" i="1" dirty="0" smtClean="0">
                <a:latin typeface="Arial" charset="0"/>
              </a:rPr>
              <a:t> and </a:t>
            </a:r>
            <a:r>
              <a:rPr lang="en-US" sz="2000" i="1" dirty="0" err="1" smtClean="0">
                <a:latin typeface="Arial" charset="0"/>
              </a:rPr>
              <a:t>laryngopharynx</a:t>
            </a:r>
            <a:r>
              <a:rPr lang="en-US" sz="2000" i="1" dirty="0" smtClean="0">
                <a:latin typeface="Arial" charset="0"/>
              </a:rPr>
              <a:t> and posterior to oral cavity. 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latin typeface="Arial" charset="0"/>
              </a:rPr>
              <a:t>l</a:t>
            </a:r>
            <a:r>
              <a:rPr lang="en-US" sz="2000" b="1" i="1" dirty="0" err="1" smtClean="0">
                <a:latin typeface="Arial" charset="0"/>
              </a:rPr>
              <a:t>aryngopharynx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Functions in both respiration and digestion.  Located inferior to </a:t>
            </a:r>
            <a:r>
              <a:rPr lang="en-US" sz="2000" i="1" dirty="0" err="1" smtClean="0">
                <a:latin typeface="Arial" charset="0"/>
              </a:rPr>
              <a:t>oropharynx</a:t>
            </a:r>
            <a:r>
              <a:rPr lang="en-US" sz="2000" i="1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marL="1258888" lvl="3" indent="-344488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Two Arches</a:t>
            </a:r>
          </a:p>
          <a:p>
            <a:pPr marL="1716088" lvl="4" indent="-344488">
              <a:spcBef>
                <a:spcPct val="20000"/>
              </a:spcBef>
              <a:buFontTx/>
              <a:buChar char="•"/>
            </a:pPr>
            <a:r>
              <a:rPr lang="en-US" sz="2000" i="1" dirty="0" err="1" smtClean="0">
                <a:latin typeface="Arial" charset="0"/>
              </a:rPr>
              <a:t>Platatoglossal</a:t>
            </a:r>
            <a:r>
              <a:rPr lang="en-US" sz="2000" i="1" dirty="0" smtClean="0">
                <a:latin typeface="Arial" charset="0"/>
              </a:rPr>
              <a:t>: anterior most arch</a:t>
            </a:r>
          </a:p>
          <a:p>
            <a:pPr marL="1716088" lvl="4" indent="-344488">
              <a:spcBef>
                <a:spcPct val="20000"/>
              </a:spcBef>
              <a:buFontTx/>
              <a:buChar char="•"/>
            </a:pPr>
            <a:r>
              <a:rPr lang="en-US" sz="2000" i="1" dirty="0" err="1" smtClean="0">
                <a:latin typeface="Arial" charset="0"/>
              </a:rPr>
              <a:t>Platatopharyngeal</a:t>
            </a:r>
            <a:r>
              <a:rPr lang="en-US" sz="2000" i="1" dirty="0" smtClean="0">
                <a:latin typeface="Arial" charset="0"/>
              </a:rPr>
              <a:t>: posterior most arch</a:t>
            </a:r>
          </a:p>
          <a:p>
            <a:pPr marL="2173288" lvl="5" indent="-344488">
              <a:spcBef>
                <a:spcPct val="20000"/>
              </a:spcBef>
              <a:buFontTx/>
              <a:buChar char="•"/>
            </a:pPr>
            <a:r>
              <a:rPr lang="en-US" sz="2000" i="1" dirty="0" err="1" smtClean="0">
                <a:latin typeface="Arial" charset="0"/>
              </a:rPr>
              <a:t>Platatine</a:t>
            </a:r>
            <a:r>
              <a:rPr lang="en-US" sz="2000" i="1" dirty="0" smtClean="0">
                <a:latin typeface="Arial" charset="0"/>
              </a:rPr>
              <a:t> tonsils sit between these arches.</a:t>
            </a:r>
          </a:p>
          <a:p>
            <a:pPr marL="1716088" lvl="4" indent="-344488">
              <a:spcBef>
                <a:spcPct val="20000"/>
              </a:spcBef>
              <a:buFontTx/>
              <a:buChar char="•"/>
            </a:pPr>
            <a:endParaRPr lang="en-US" sz="2000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0" descr="w0561-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57" y="4267200"/>
            <a:ext cx="2893941" cy="21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3400" y="457200"/>
          <a:ext cx="8001000" cy="5992812"/>
        </p:xfrm>
        <a:graphic>
          <a:graphicData uri="http://schemas.openxmlformats.org/presentationml/2006/ole">
            <p:oleObj spid="_x0000_s1026" name="Slide" r:id="rId4" imgW="5084640" imgH="380844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Deglutition or swallowing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3581400" cy="5105400"/>
          </a:xfrm>
        </p:spPr>
        <p:txBody>
          <a:bodyPr/>
          <a:lstStyle/>
          <a:p>
            <a:pPr lvl="1"/>
            <a:r>
              <a:rPr lang="en-US" sz="2000" i="1" dirty="0" smtClean="0">
                <a:latin typeface="Arial" charset="0"/>
              </a:rPr>
              <a:t>starts when bolus is pushed into the </a:t>
            </a:r>
            <a:r>
              <a:rPr lang="en-US" sz="2000" i="1" dirty="0" err="1" smtClean="0">
                <a:latin typeface="Arial" charset="0"/>
              </a:rPr>
              <a:t>oropharynx</a:t>
            </a:r>
            <a:endParaRPr lang="en-US" sz="2000" i="1" dirty="0" smtClean="0">
              <a:latin typeface="Arial" charset="0"/>
            </a:endParaRPr>
          </a:p>
          <a:p>
            <a:pPr lvl="1"/>
            <a:r>
              <a:rPr lang="en-US" sz="2000" i="1" dirty="0" smtClean="0">
                <a:latin typeface="Arial" charset="0"/>
              </a:rPr>
              <a:t>sensory nerves send signals to deglutition center in brainstem</a:t>
            </a:r>
          </a:p>
          <a:p>
            <a:pPr lvl="1"/>
            <a:r>
              <a:rPr lang="en-US" sz="2000" i="1" dirty="0" smtClean="0">
                <a:latin typeface="Arial" charset="0"/>
              </a:rPr>
              <a:t>soft palate is lifted to close </a:t>
            </a:r>
            <a:r>
              <a:rPr lang="en-US" sz="2000" i="1" dirty="0" err="1" smtClean="0">
                <a:latin typeface="Arial" charset="0"/>
              </a:rPr>
              <a:t>nasopharynx</a:t>
            </a:r>
            <a:endParaRPr lang="en-US" sz="2000" i="1" dirty="0" smtClean="0">
              <a:latin typeface="Arial" charset="0"/>
            </a:endParaRPr>
          </a:p>
          <a:p>
            <a:pPr lvl="1"/>
            <a:r>
              <a:rPr lang="en-US" sz="2000" i="1" dirty="0" smtClean="0">
                <a:latin typeface="Arial" charset="0"/>
              </a:rPr>
              <a:t>larynx is lifted as epiglottis is bent to cover glottis</a:t>
            </a:r>
          </a:p>
        </p:txBody>
      </p:sp>
      <p:pic>
        <p:nvPicPr>
          <p:cNvPr id="18436" name="Picture 4" descr="1776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20863"/>
            <a:ext cx="5181600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Stages of Deglutition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3733800" cy="4876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 b="1" smtClean="0">
                <a:latin typeface="Arial" charset="0"/>
              </a:rPr>
              <a:t>Voluntary Stage:</a:t>
            </a:r>
          </a:p>
          <a:p>
            <a:pPr marL="533400" indent="-533400"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533400" indent="-533400">
              <a:buFontTx/>
              <a:buNone/>
            </a:pPr>
            <a:r>
              <a:rPr lang="en-US" sz="2400" b="1" smtClean="0">
                <a:latin typeface="Arial" charset="0"/>
              </a:rPr>
              <a:t>a.  Buccal or Oral activity</a:t>
            </a:r>
          </a:p>
          <a:p>
            <a:pPr marL="533400" indent="-533400">
              <a:buFontTx/>
              <a:buNone/>
            </a:pPr>
            <a:r>
              <a:rPr lang="en-US" sz="2400" b="1" smtClean="0">
                <a:latin typeface="Arial" charset="0"/>
              </a:rPr>
              <a:t>	formation and movement of the bolus</a:t>
            </a:r>
          </a:p>
          <a:p>
            <a:pPr marL="533400" indent="-533400"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533400" indent="-533400">
              <a:buFontTx/>
              <a:buNone/>
            </a:pPr>
            <a:endParaRPr lang="en-US" sz="2400" b="1" smtClean="0">
              <a:latin typeface="Arial" charset="0"/>
            </a:endParaRPr>
          </a:p>
        </p:txBody>
      </p:sp>
      <p:pic>
        <p:nvPicPr>
          <p:cNvPr id="19460" name="Picture 6" descr="177679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057400"/>
            <a:ext cx="5486400" cy="3689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Arial" charset="0"/>
              </a:rPr>
              <a:t>Overview of GI tract Functions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419600" y="11430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Mouth---bite, chew, swallow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Pharynx and esophagus----transport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Stomach----mechanical digestion;  absorption of water  &amp; alcohol; chemical digestion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Small intestine--chemical digestion &amp; absorption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Large intestine----absorb electrolytes &amp; vitamins (B and 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Rectum and anus---defecation</a:t>
            </a:r>
          </a:p>
        </p:txBody>
      </p:sp>
      <p:pic>
        <p:nvPicPr>
          <p:cNvPr id="3076" name="Picture 6" descr="w0557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291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Stages of Deglutition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3962400" cy="4876800"/>
          </a:xfrm>
        </p:spPr>
        <p:txBody>
          <a:bodyPr/>
          <a:lstStyle/>
          <a:p>
            <a:pPr marL="533400" indent="-533400">
              <a:buFontTx/>
              <a:buAutoNum type="arabicPeriod" startAt="2"/>
            </a:pPr>
            <a:r>
              <a:rPr lang="en-US" sz="2400" b="1" dirty="0" smtClean="0">
                <a:latin typeface="Arial" charset="0"/>
              </a:rPr>
              <a:t>Pharyngeal Stage</a:t>
            </a:r>
            <a:r>
              <a:rPr lang="en-US" sz="2400" b="1" dirty="0" smtClean="0">
                <a:latin typeface="Arial" charset="0"/>
              </a:rPr>
              <a:t>:</a:t>
            </a:r>
          </a:p>
          <a:p>
            <a:pPr marL="933450" lvl="1" indent="-533400">
              <a:buNone/>
            </a:pPr>
            <a:r>
              <a:rPr lang="en-US" sz="2000" b="1" dirty="0" smtClean="0">
                <a:latin typeface="Arial" charset="0"/>
              </a:rPr>
              <a:t>	</a:t>
            </a:r>
            <a:r>
              <a:rPr lang="en-US" sz="2000" i="1" dirty="0" smtClean="0">
                <a:latin typeface="Arial" charset="0"/>
              </a:rPr>
              <a:t>involuntary </a:t>
            </a:r>
            <a:endParaRPr lang="en-US" sz="2000" i="1" dirty="0" smtClean="0">
              <a:latin typeface="Arial" charset="0"/>
            </a:endParaRPr>
          </a:p>
          <a:p>
            <a:pPr marL="533400" indent="-533400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533400" indent="-533400">
              <a:buFontTx/>
              <a:buAutoNum type="alphaLcPeriod"/>
            </a:pPr>
            <a:r>
              <a:rPr lang="en-US" sz="2400" b="1" dirty="0" smtClean="0">
                <a:latin typeface="Arial" charset="0"/>
              </a:rPr>
              <a:t>Soft-palate </a:t>
            </a:r>
            <a:r>
              <a:rPr lang="en-US" sz="2000" i="1" dirty="0" smtClean="0">
                <a:latin typeface="Arial" charset="0"/>
              </a:rPr>
              <a:t>is pulled upward closing off the </a:t>
            </a:r>
            <a:r>
              <a:rPr lang="en-US" sz="2000" i="1" dirty="0" err="1" smtClean="0">
                <a:latin typeface="Arial" charset="0"/>
              </a:rPr>
              <a:t>nasopharynx</a:t>
            </a:r>
            <a:endParaRPr lang="en-US" sz="2000" i="1" dirty="0" smtClean="0">
              <a:latin typeface="Arial" charset="0"/>
            </a:endParaRPr>
          </a:p>
          <a:p>
            <a:pPr marL="533400" indent="-533400">
              <a:buFontTx/>
              <a:buAutoNum type="alphaLcPeriod"/>
            </a:pPr>
            <a:r>
              <a:rPr lang="en-US" sz="2400" b="1" dirty="0" err="1" smtClean="0">
                <a:latin typeface="Arial" charset="0"/>
              </a:rPr>
              <a:t>Palatoglossal</a:t>
            </a:r>
            <a:r>
              <a:rPr lang="en-US" sz="2400" b="1" dirty="0" smtClean="0">
                <a:latin typeface="Arial" charset="0"/>
              </a:rPr>
              <a:t> and </a:t>
            </a:r>
            <a:r>
              <a:rPr lang="en-US" sz="2400" b="1" dirty="0" err="1" smtClean="0">
                <a:latin typeface="Arial" charset="0"/>
              </a:rPr>
              <a:t>palatopharyngeal</a:t>
            </a:r>
            <a:r>
              <a:rPr lang="en-US" sz="2400" b="1" dirty="0" smtClean="0">
                <a:latin typeface="Arial" charset="0"/>
              </a:rPr>
              <a:t> arches </a:t>
            </a:r>
            <a:r>
              <a:rPr lang="en-US" sz="2000" i="1" dirty="0" smtClean="0">
                <a:latin typeface="Arial" charset="0"/>
              </a:rPr>
              <a:t>are pulled medially forming a </a:t>
            </a:r>
            <a:r>
              <a:rPr lang="en-US" sz="2000" i="1" dirty="0" err="1" smtClean="0">
                <a:latin typeface="Arial" charset="0"/>
              </a:rPr>
              <a:t>sagittal</a:t>
            </a:r>
            <a:r>
              <a:rPr lang="en-US" sz="2000" i="1" dirty="0" smtClean="0">
                <a:latin typeface="Arial" charset="0"/>
              </a:rPr>
              <a:t> slit with the </a:t>
            </a:r>
            <a:r>
              <a:rPr lang="en-US" sz="2000" i="1" dirty="0" err="1" smtClean="0">
                <a:latin typeface="Arial" charset="0"/>
              </a:rPr>
              <a:t>fauces</a:t>
            </a:r>
            <a:r>
              <a:rPr lang="en-US" sz="2000" i="1" dirty="0" smtClean="0">
                <a:latin typeface="Arial" charset="0"/>
              </a:rPr>
              <a:t>.</a:t>
            </a:r>
          </a:p>
        </p:txBody>
      </p:sp>
      <p:pic>
        <p:nvPicPr>
          <p:cNvPr id="20484" name="Picture 4" descr="177679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20863"/>
            <a:ext cx="5181600" cy="3484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066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Stages of Deglutition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5181600"/>
          </a:xfrm>
        </p:spPr>
        <p:txBody>
          <a:bodyPr/>
          <a:lstStyle/>
          <a:p>
            <a:pPr marL="533400" indent="-533400">
              <a:buFontTx/>
              <a:buAutoNum type="arabicPeriod" startAt="2"/>
            </a:pPr>
            <a:r>
              <a:rPr lang="en-US" sz="2400" b="1" dirty="0" smtClean="0">
                <a:latin typeface="Arial" charset="0"/>
              </a:rPr>
              <a:t>Pharyngeal Stage:</a:t>
            </a:r>
          </a:p>
          <a:p>
            <a:pPr marL="533400" indent="-533400">
              <a:buFontTx/>
              <a:buNone/>
            </a:pPr>
            <a:endParaRPr lang="en-US" sz="2400" b="1" dirty="0" smtClean="0">
              <a:latin typeface="Arial" charset="0"/>
            </a:endParaRPr>
          </a:p>
          <a:p>
            <a:pPr marL="533400" indent="-533400">
              <a:buFontTx/>
              <a:buAutoNum type="alphaLcPeriod" startAt="3"/>
            </a:pPr>
            <a:r>
              <a:rPr lang="en-US" sz="2400" b="1" dirty="0" smtClean="0">
                <a:latin typeface="Arial" charset="0"/>
              </a:rPr>
              <a:t>Vocal cords </a:t>
            </a:r>
            <a:r>
              <a:rPr lang="en-US" sz="2000" i="1" dirty="0" smtClean="0">
                <a:latin typeface="Arial" charset="0"/>
              </a:rPr>
              <a:t>close</a:t>
            </a:r>
          </a:p>
          <a:p>
            <a:pPr marL="533400" indent="-533400">
              <a:buFontTx/>
              <a:buAutoNum type="alphaLcPeriod" startAt="3"/>
            </a:pPr>
            <a:r>
              <a:rPr lang="en-US" sz="2400" b="1" dirty="0" smtClean="0">
                <a:latin typeface="Arial" charset="0"/>
              </a:rPr>
              <a:t>Epiglottis </a:t>
            </a:r>
            <a:r>
              <a:rPr lang="en-US" sz="2000" i="1" dirty="0" smtClean="0">
                <a:latin typeface="Arial" charset="0"/>
              </a:rPr>
              <a:t>swings backward over larynx and larynx is pulled upward to close off the opening of the larynx</a:t>
            </a:r>
          </a:p>
          <a:p>
            <a:pPr marL="533400" indent="-533400">
              <a:buFontTx/>
              <a:buAutoNum type="alphaLcPeriod" startAt="3"/>
            </a:pPr>
            <a:r>
              <a:rPr lang="en-US" sz="2400" b="1" dirty="0" smtClean="0">
                <a:latin typeface="Arial" charset="0"/>
              </a:rPr>
              <a:t>Upper esophageal sphincter </a:t>
            </a:r>
            <a:r>
              <a:rPr lang="en-US" sz="2000" i="1" dirty="0" smtClean="0">
                <a:latin typeface="Arial" charset="0"/>
              </a:rPr>
              <a:t>relaxes to that bolus can enter the esophagus.</a:t>
            </a:r>
          </a:p>
        </p:txBody>
      </p:sp>
      <p:pic>
        <p:nvPicPr>
          <p:cNvPr id="21508" name="Picture 4" descr="177679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974850"/>
            <a:ext cx="4953000" cy="333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Stages of Deglutition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3657600" cy="4876800"/>
          </a:xfrm>
        </p:spPr>
        <p:txBody>
          <a:bodyPr/>
          <a:lstStyle/>
          <a:p>
            <a:pPr marL="533400" indent="-533400">
              <a:buFontTx/>
              <a:buAutoNum type="arabicPeriod" startAt="3"/>
            </a:pPr>
            <a:r>
              <a:rPr lang="en-US" sz="2400" b="1" dirty="0" smtClean="0">
                <a:latin typeface="Arial" charset="0"/>
              </a:rPr>
              <a:t>Esophageal </a:t>
            </a:r>
            <a:r>
              <a:rPr lang="en-US" sz="2400" b="1" dirty="0" smtClean="0">
                <a:latin typeface="Arial" charset="0"/>
              </a:rPr>
              <a:t>Stage</a:t>
            </a:r>
            <a:r>
              <a:rPr lang="en-US" sz="2400" b="1" dirty="0" smtClean="0">
                <a:latin typeface="Arial" charset="0"/>
              </a:rPr>
              <a:t>: </a:t>
            </a:r>
            <a:r>
              <a:rPr lang="en-US" sz="2000" i="1" dirty="0" smtClean="0">
                <a:latin typeface="Arial" charset="0"/>
              </a:rPr>
              <a:t>involuntary</a:t>
            </a:r>
          </a:p>
          <a:p>
            <a:pPr marL="533400" indent="-533400">
              <a:buFontTx/>
              <a:buAutoNum type="arabicPeriod" startAt="3"/>
            </a:pP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i="1" dirty="0" smtClean="0"/>
              <a:t>Esophagus: </a:t>
            </a:r>
            <a:r>
              <a:rPr lang="en-US" sz="2000" b="1" i="1" dirty="0" smtClean="0"/>
              <a:t>Moves bolus from pharynx to the stomach</a:t>
            </a:r>
            <a:endParaRPr lang="en-US" sz="2000" b="1" i="1" dirty="0" smtClean="0">
              <a:latin typeface="Arial" charset="0"/>
            </a:endParaRPr>
          </a:p>
          <a:p>
            <a:pPr marL="533400" indent="-533400">
              <a:buFontTx/>
              <a:buAutoNum type="alphaLcPeriod"/>
            </a:pPr>
            <a:r>
              <a:rPr lang="en-US" sz="2400" b="1" i="1" dirty="0" smtClean="0">
                <a:latin typeface="Arial" charset="0"/>
              </a:rPr>
              <a:t>Peristalsis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pushes the bolus downward through the esophagus.</a:t>
            </a:r>
          </a:p>
          <a:p>
            <a:pPr marL="533400" indent="-533400">
              <a:buFontTx/>
              <a:buAutoNum type="alphaLcPeriod"/>
            </a:pPr>
            <a:r>
              <a:rPr lang="en-US" sz="2400" b="1" i="1" dirty="0" smtClean="0">
                <a:latin typeface="Arial" charset="0"/>
              </a:rPr>
              <a:t>Lower esophageal sphincter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relaxes and the bolus enters the stomach</a:t>
            </a:r>
          </a:p>
        </p:txBody>
      </p:sp>
      <p:pic>
        <p:nvPicPr>
          <p:cNvPr id="22532" name="Picture 7" descr="177680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524000"/>
            <a:ext cx="5181600" cy="4913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924800" cy="7620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Structures: Stomach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flipH="1">
            <a:off x="261938" y="1981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800">
              <a:latin typeface="Arial" charset="0"/>
            </a:endParaRPr>
          </a:p>
        </p:txBody>
      </p:sp>
      <p:pic>
        <p:nvPicPr>
          <p:cNvPr id="23556" name="Picture 4" descr="177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66800"/>
            <a:ext cx="457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Fig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46021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762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1"/>
                </a:solidFill>
                <a:latin typeface="Arial" charset="0"/>
              </a:rPr>
              <a:t>GI Tract Functions: Stomach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30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i="1">
                <a:latin typeface="Arial" charset="0"/>
              </a:rPr>
              <a:t>Stomach</a:t>
            </a:r>
            <a:r>
              <a:rPr lang="en-US" b="1">
                <a:latin typeface="Arial" charset="0"/>
              </a:rPr>
              <a:t>:  </a:t>
            </a:r>
            <a:r>
              <a:rPr lang="en-US">
                <a:latin typeface="Arial" charset="0"/>
              </a:rPr>
              <a:t>Stores, mixes, and dissolves food, converts food into </a:t>
            </a:r>
            <a:r>
              <a:rPr lang="en-US" b="1" i="1">
                <a:latin typeface="Arial" charset="0"/>
              </a:rPr>
              <a:t>chyme</a:t>
            </a:r>
            <a:r>
              <a:rPr lang="en-US">
                <a:latin typeface="Arial" charset="0"/>
              </a:rPr>
              <a:t>, regulates emptying of chyme into small intestines</a:t>
            </a:r>
          </a:p>
          <a:p>
            <a:pPr marL="457200" indent="-457200"/>
            <a:endParaRPr lang="en-US" sz="2800">
              <a:latin typeface="Arial" charset="0"/>
            </a:endParaRPr>
          </a:p>
        </p:txBody>
      </p:sp>
      <p:pic>
        <p:nvPicPr>
          <p:cNvPr id="24580" name="Picture 7" descr="http://anatomy.med.umich.edu/quizzes/practical/examimages/omentalap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Fig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45720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77200" cy="762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1"/>
                </a:solidFill>
                <a:latin typeface="Arial" charset="0"/>
              </a:rPr>
              <a:t>GI Tract Functions: Stomach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52400" y="1066800"/>
            <a:ext cx="419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dirty="0">
                <a:latin typeface="Arial" charset="0"/>
              </a:rPr>
              <a:t>Stomach continued:</a:t>
            </a:r>
          </a:p>
          <a:p>
            <a:pPr marL="457200" indent="-457200"/>
            <a:endParaRPr lang="en-US" sz="800" b="1" dirty="0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b="1" i="1" dirty="0">
                <a:latin typeface="Arial" charset="0"/>
              </a:rPr>
              <a:t>Mucus</a:t>
            </a:r>
            <a:r>
              <a:rPr lang="en-US" b="1" dirty="0">
                <a:latin typeface="Arial" charset="0"/>
              </a:rPr>
              <a:t>:  </a:t>
            </a:r>
            <a:r>
              <a:rPr lang="en-US" sz="2000" b="1" i="1" dirty="0">
                <a:latin typeface="Arial" charset="0"/>
              </a:rPr>
              <a:t>lubricates and protects the stomach mucosa</a:t>
            </a:r>
          </a:p>
          <a:p>
            <a:pPr marL="457200" indent="-457200">
              <a:buFontTx/>
              <a:buAutoNum type="arabicPeriod"/>
            </a:pPr>
            <a:endParaRPr lang="en-US" sz="800" b="1" dirty="0">
              <a:latin typeface="Arial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en-US" b="1" i="1" dirty="0">
                <a:latin typeface="Arial" charset="0"/>
              </a:rPr>
              <a:t>Hydrochloric acid</a:t>
            </a:r>
            <a:r>
              <a:rPr lang="en-US" b="1" dirty="0">
                <a:latin typeface="Arial" charset="0"/>
              </a:rPr>
              <a:t>: </a:t>
            </a:r>
            <a:r>
              <a:rPr lang="en-US" sz="2000" i="1" dirty="0">
                <a:latin typeface="Arial" charset="0"/>
              </a:rPr>
              <a:t>dissolves food particles and kills most microorganisms</a:t>
            </a:r>
          </a:p>
          <a:p>
            <a:pPr marL="457200" indent="-457200"/>
            <a:endParaRPr lang="en-US" sz="800" dirty="0">
              <a:latin typeface="Arial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en-US" b="1" i="1" dirty="0" err="1">
                <a:latin typeface="Arial" charset="0"/>
              </a:rPr>
              <a:t>Pepsinogen</a:t>
            </a:r>
            <a:r>
              <a:rPr lang="en-US" b="1" dirty="0">
                <a:latin typeface="Arial" charset="0"/>
              </a:rPr>
              <a:t>: </a:t>
            </a:r>
            <a:r>
              <a:rPr lang="en-US" sz="2000" i="1" dirty="0">
                <a:latin typeface="Arial" charset="0"/>
              </a:rPr>
              <a:t>inactive form of the enzyme pepsin.  It is activated by </a:t>
            </a:r>
            <a:r>
              <a:rPr lang="en-US" sz="2000" i="1" dirty="0" err="1">
                <a:latin typeface="Arial" charset="0"/>
              </a:rPr>
              <a:t>HCl</a:t>
            </a:r>
            <a:r>
              <a:rPr lang="en-US" sz="2000" i="1" dirty="0">
                <a:latin typeface="Arial" charset="0"/>
              </a:rPr>
              <a:t>.  Splits apart peptide bonds to begin </a:t>
            </a:r>
            <a:r>
              <a:rPr lang="en-US" sz="2000" i="1" dirty="0" smtClean="0">
                <a:latin typeface="Arial" charset="0"/>
              </a:rPr>
              <a:t>the </a:t>
            </a:r>
            <a:r>
              <a:rPr lang="en-US" sz="2000" i="1" dirty="0">
                <a:latin typeface="Arial" charset="0"/>
              </a:rPr>
              <a:t>digestion of proteins</a:t>
            </a:r>
          </a:p>
          <a:p>
            <a:pPr marL="457200" indent="-457200"/>
            <a:endParaRPr lang="en-US" sz="2800" dirty="0">
              <a:latin typeface="Arial" charset="0"/>
            </a:endParaRPr>
          </a:p>
          <a:p>
            <a:pPr marL="457200" indent="-457200"/>
            <a:endParaRPr lang="en-US" sz="2800" b="1" dirty="0">
              <a:latin typeface="Arial" charset="0"/>
            </a:endParaRPr>
          </a:p>
        </p:txBody>
      </p:sp>
      <p:pic>
        <p:nvPicPr>
          <p:cNvPr id="25604" name="Picture 6" descr="177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20000" cy="7620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Functions: Stomach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1214438"/>
            <a:ext cx="4191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 dirty="0">
                <a:latin typeface="Arial" charset="0"/>
              </a:rPr>
              <a:t>Stomach continued:</a:t>
            </a:r>
          </a:p>
          <a:p>
            <a:pPr marL="457200" indent="-457200"/>
            <a:endParaRPr lang="en-US" b="1" dirty="0">
              <a:latin typeface="Arial" charset="0"/>
            </a:endParaRPr>
          </a:p>
          <a:p>
            <a:pPr marL="457200" indent="-457200"/>
            <a:r>
              <a:rPr lang="en-US" b="1" dirty="0">
                <a:latin typeface="Arial" charset="0"/>
              </a:rPr>
              <a:t>4. </a:t>
            </a:r>
            <a:r>
              <a:rPr lang="en-US" b="1" i="1" dirty="0" smtClean="0">
                <a:latin typeface="Arial" charset="0"/>
              </a:rPr>
              <a:t>intrinsic factor: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required for the absorption of vitamin B12</a:t>
            </a:r>
          </a:p>
          <a:p>
            <a:pPr marL="457200" indent="-457200"/>
            <a:endParaRPr lang="en-US" dirty="0">
              <a:latin typeface="Arial" charset="0"/>
            </a:endParaRPr>
          </a:p>
          <a:p>
            <a:pPr marL="457200" indent="-457200"/>
            <a:r>
              <a:rPr lang="en-US" b="1" dirty="0">
                <a:latin typeface="Arial" charset="0"/>
              </a:rPr>
              <a:t>5.  </a:t>
            </a:r>
            <a:r>
              <a:rPr lang="en-US" b="1" i="1" dirty="0" err="1" smtClean="0">
                <a:latin typeface="Arial" charset="0"/>
              </a:rPr>
              <a:t>Gastrin</a:t>
            </a:r>
            <a:r>
              <a:rPr lang="en-US" dirty="0" smtClean="0">
                <a:latin typeface="Arial" charset="0"/>
              </a:rPr>
              <a:t>:  </a:t>
            </a:r>
            <a:r>
              <a:rPr lang="en-US" sz="2000" i="1" dirty="0">
                <a:latin typeface="Arial" charset="0"/>
              </a:rPr>
              <a:t>hormone that controls </a:t>
            </a:r>
            <a:r>
              <a:rPr lang="en-US" sz="2000" i="1" dirty="0" err="1">
                <a:latin typeface="Arial" charset="0"/>
              </a:rPr>
              <a:t>HCl</a:t>
            </a:r>
            <a:r>
              <a:rPr lang="en-US" sz="2000" i="1" dirty="0">
                <a:latin typeface="Arial" charset="0"/>
              </a:rPr>
              <a:t> release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along with other activities to be discussed later</a:t>
            </a:r>
            <a:endParaRPr lang="en-US" sz="2000" i="1" dirty="0">
              <a:latin typeface="Arial" charset="0"/>
            </a:endParaRPr>
          </a:p>
          <a:p>
            <a:pPr marL="457200" indent="-457200"/>
            <a:endParaRPr lang="en-US" sz="2800" b="1" dirty="0">
              <a:latin typeface="Arial" charset="0"/>
            </a:endParaRPr>
          </a:p>
          <a:p>
            <a:pPr marL="457200" indent="-457200"/>
            <a:endParaRPr lang="en-US" sz="2800" b="1" dirty="0">
              <a:latin typeface="Arial" charset="0"/>
            </a:endParaRPr>
          </a:p>
          <a:p>
            <a:pPr marL="457200" indent="-457200"/>
            <a:endParaRPr lang="en-US" sz="2800" b="1" dirty="0">
              <a:latin typeface="Arial" charset="0"/>
            </a:endParaRPr>
          </a:p>
        </p:txBody>
      </p:sp>
      <p:pic>
        <p:nvPicPr>
          <p:cNvPr id="26628" name="Picture 4" descr="177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functions: Small Intestine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196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charset="0"/>
              </a:rPr>
              <a:t>Small Intestine: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charset="0"/>
              </a:rPr>
              <a:t>   </a:t>
            </a:r>
            <a:r>
              <a:rPr lang="en-US" sz="2400" b="1" i="1" dirty="0" smtClean="0">
                <a:latin typeface="Arial" charset="0"/>
              </a:rPr>
              <a:t>Segmentation: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mixes </a:t>
            </a:r>
            <a:r>
              <a:rPr lang="en-US" sz="2000" i="1" dirty="0" err="1" smtClean="0">
                <a:latin typeface="Arial" charset="0"/>
              </a:rPr>
              <a:t>chyme</a:t>
            </a:r>
            <a:r>
              <a:rPr lang="en-US" sz="2000" i="1" dirty="0" smtClean="0">
                <a:latin typeface="Arial" charset="0"/>
              </a:rPr>
              <a:t> with digestive juices (from small intestine, pancreas, and liver) and brings </a:t>
            </a:r>
            <a:r>
              <a:rPr lang="en-US" sz="2000" i="1" dirty="0" err="1" smtClean="0">
                <a:latin typeface="Arial" charset="0"/>
              </a:rPr>
              <a:t>chyme</a:t>
            </a:r>
            <a:r>
              <a:rPr lang="en-US" sz="2000" i="1" dirty="0" smtClean="0">
                <a:latin typeface="Arial" charset="0"/>
              </a:rPr>
              <a:t> into contact with the mucosa for absorption, peristalsis propels </a:t>
            </a:r>
            <a:r>
              <a:rPr lang="en-US" sz="2000" i="1" dirty="0" err="1" smtClean="0">
                <a:latin typeface="Arial" charset="0"/>
              </a:rPr>
              <a:t>chyme</a:t>
            </a:r>
            <a:r>
              <a:rPr lang="en-US" sz="2000" i="1" dirty="0" smtClean="0">
                <a:latin typeface="Arial" charset="0"/>
              </a:rPr>
              <a:t> toward the large intestine</a:t>
            </a:r>
            <a:r>
              <a:rPr lang="en-US" sz="2000" b="1" i="1" dirty="0" smtClean="0">
                <a:latin typeface="Arial" charset="0"/>
              </a:rPr>
              <a:t>.</a:t>
            </a:r>
          </a:p>
        </p:txBody>
      </p:sp>
      <p:pic>
        <p:nvPicPr>
          <p:cNvPr id="27652" name="Picture 6" descr="177693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447800"/>
            <a:ext cx="4876800" cy="4446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functions: Small Intestine</a:t>
            </a:r>
          </a:p>
        </p:txBody>
      </p:sp>
      <p:pic>
        <p:nvPicPr>
          <p:cNvPr id="28675" name="Picture 6" descr="Fig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28700"/>
            <a:ext cx="664368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functions: Small Intestine</a:t>
            </a:r>
          </a:p>
        </p:txBody>
      </p:sp>
      <p:pic>
        <p:nvPicPr>
          <p:cNvPr id="29699" name="Picture 4" descr="fatlasa20_frontal_view_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27113"/>
            <a:ext cx="6400800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28600" y="533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Arial" charset="0"/>
              </a:rPr>
              <a:t>Digestion includes 7 basic processes</a:t>
            </a:r>
            <a:r>
              <a:rPr lang="en-US" b="1" dirty="0" smtClean="0">
                <a:latin typeface="Arial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 smtClean="0">
                <a:latin typeface="Arial" charset="0"/>
              </a:rPr>
              <a:t>Ingestion: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sz="2000" i="1" dirty="0" smtClean="0">
                <a:latin typeface="Arial" charset="0"/>
              </a:rPr>
              <a:t> taking food into the mouth (eating).</a:t>
            </a:r>
            <a:endParaRPr lang="en-US" sz="2000" i="1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 smtClean="0">
                <a:latin typeface="Arial" charset="0"/>
              </a:rPr>
              <a:t>Secretion</a:t>
            </a:r>
            <a:r>
              <a:rPr lang="en-US" dirty="0" smtClean="0">
                <a:latin typeface="Arial" charset="0"/>
              </a:rPr>
              <a:t>:  </a:t>
            </a:r>
            <a:r>
              <a:rPr lang="en-US" sz="2000" i="1" dirty="0" smtClean="0">
                <a:latin typeface="Arial" charset="0"/>
              </a:rPr>
              <a:t>release by </a:t>
            </a:r>
            <a:r>
              <a:rPr lang="en-US" sz="2000" i="1" dirty="0">
                <a:latin typeface="Arial" charset="0"/>
              </a:rPr>
              <a:t>cells within the walls of the GI tract and </a:t>
            </a:r>
            <a:r>
              <a:rPr lang="en-US" sz="2000" i="1" dirty="0" smtClean="0">
                <a:latin typeface="Arial" charset="0"/>
              </a:rPr>
              <a:t>	accessory organs </a:t>
            </a:r>
            <a:r>
              <a:rPr lang="en-US" sz="2000" i="1" dirty="0">
                <a:latin typeface="Arial" charset="0"/>
              </a:rPr>
              <a:t>of water, acid, buffers, </a:t>
            </a:r>
            <a:r>
              <a:rPr lang="en-US" sz="2000" i="1" dirty="0" smtClean="0">
                <a:latin typeface="Arial" charset="0"/>
              </a:rPr>
              <a:t>and/or </a:t>
            </a:r>
            <a:r>
              <a:rPr lang="en-US" sz="2000" i="1" dirty="0">
                <a:latin typeface="Arial" charset="0"/>
              </a:rPr>
              <a:t>enzymes into the </a:t>
            </a:r>
            <a:r>
              <a:rPr lang="en-US" sz="2000" i="1" dirty="0" smtClean="0">
                <a:latin typeface="Arial" charset="0"/>
              </a:rPr>
              <a:t>	lumen </a:t>
            </a:r>
            <a:r>
              <a:rPr lang="en-US" sz="2000" i="1" dirty="0">
                <a:latin typeface="Arial" charset="0"/>
              </a:rPr>
              <a:t>of the tract.</a:t>
            </a:r>
            <a:endParaRPr lang="en-US" sz="2000" b="1" i="1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>
                <a:latin typeface="Arial" charset="0"/>
              </a:rPr>
              <a:t>Mixing</a:t>
            </a:r>
            <a:r>
              <a:rPr lang="en-US" b="1" dirty="0">
                <a:latin typeface="Arial" charset="0"/>
              </a:rPr>
              <a:t> and </a:t>
            </a:r>
            <a:r>
              <a:rPr lang="en-US" b="1" i="1" dirty="0">
                <a:latin typeface="Arial" charset="0"/>
              </a:rPr>
              <a:t>propulsion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Peristalsis</a:t>
            </a:r>
            <a:r>
              <a:rPr lang="en-US" dirty="0" smtClean="0">
                <a:latin typeface="Arial" charset="0"/>
              </a:rPr>
              <a:t>):  </a:t>
            </a:r>
            <a:r>
              <a:rPr lang="en-US" sz="2000" i="1" dirty="0">
                <a:latin typeface="Arial" charset="0"/>
              </a:rPr>
              <a:t>result from the alternating </a:t>
            </a:r>
            <a:r>
              <a:rPr lang="en-US" sz="2000" i="1" dirty="0" smtClean="0">
                <a:latin typeface="Arial" charset="0"/>
              </a:rPr>
              <a:t>	contraction </a:t>
            </a:r>
            <a:r>
              <a:rPr lang="en-US" sz="2000" i="1" dirty="0">
                <a:latin typeface="Arial" charset="0"/>
              </a:rPr>
              <a:t>and relaxation of the smooth muscles within the walls of </a:t>
            </a:r>
            <a:r>
              <a:rPr lang="en-US" sz="2000" i="1" dirty="0" smtClean="0">
                <a:latin typeface="Arial" charset="0"/>
              </a:rPr>
              <a:t>	the </a:t>
            </a:r>
            <a:r>
              <a:rPr lang="en-US" sz="2000" i="1" dirty="0">
                <a:latin typeface="Arial" charset="0"/>
              </a:rPr>
              <a:t>GI tract.</a:t>
            </a:r>
            <a:endParaRPr lang="en-US" sz="2000" b="1" i="1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>
                <a:latin typeface="Arial" charset="0"/>
              </a:rPr>
              <a:t>Mechanical </a:t>
            </a:r>
            <a:r>
              <a:rPr lang="en-US" b="1" i="1" dirty="0" smtClean="0">
                <a:latin typeface="Arial" charset="0"/>
              </a:rPr>
              <a:t>digestion: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consists of movements of the GI tract that </a:t>
            </a:r>
            <a:r>
              <a:rPr lang="en-US" sz="2000" i="1" dirty="0" smtClean="0">
                <a:latin typeface="Arial" charset="0"/>
              </a:rPr>
              <a:t>	aid </a:t>
            </a:r>
            <a:r>
              <a:rPr lang="en-US" sz="2000" i="1" dirty="0">
                <a:latin typeface="Arial" charset="0"/>
              </a:rPr>
              <a:t>chemical digestion.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b="1" i="1" dirty="0">
                <a:latin typeface="Arial" charset="0"/>
              </a:rPr>
              <a:t>Chemical </a:t>
            </a:r>
            <a:r>
              <a:rPr lang="en-US" b="1" i="1" dirty="0" smtClean="0">
                <a:latin typeface="Arial" charset="0"/>
              </a:rPr>
              <a:t>digestion: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is a series of catabolic (hydrolysis) reactions </a:t>
            </a:r>
            <a:r>
              <a:rPr lang="en-US" sz="2000" i="1" dirty="0" smtClean="0">
                <a:latin typeface="Arial" charset="0"/>
              </a:rPr>
              <a:t>	that </a:t>
            </a:r>
            <a:r>
              <a:rPr lang="en-US" sz="2000" i="1" dirty="0">
                <a:latin typeface="Arial" charset="0"/>
              </a:rPr>
              <a:t>break down large carbohydrate, lipid, and protein food </a:t>
            </a:r>
            <a:r>
              <a:rPr lang="en-US" sz="2000" i="1" dirty="0" smtClean="0">
                <a:latin typeface="Arial" charset="0"/>
              </a:rPr>
              <a:t>	molecules </a:t>
            </a:r>
            <a:r>
              <a:rPr lang="en-US" sz="2000" i="1" dirty="0">
                <a:latin typeface="Arial" charset="0"/>
              </a:rPr>
              <a:t>into smaller molecules that are usable by body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functions: Small Intestine</a:t>
            </a:r>
          </a:p>
        </p:txBody>
      </p:sp>
      <p:pic>
        <p:nvPicPr>
          <p:cNvPr id="30723" name="Picture 4" descr="fatlasa21_transverse_se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858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functions: Small Intestine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419600" cy="46482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000" b="1" dirty="0" smtClean="0">
                <a:latin typeface="Arial" charset="0"/>
              </a:rPr>
              <a:t>Small Intestine:</a:t>
            </a:r>
          </a:p>
          <a:p>
            <a:pPr marL="533400" indent="-533400">
              <a:buFontTx/>
              <a:buAutoNum type="arabicPeriod"/>
            </a:pPr>
            <a:r>
              <a:rPr lang="en-US" sz="2400" b="1" i="1" dirty="0" smtClean="0">
                <a:latin typeface="Arial" charset="0"/>
              </a:rPr>
              <a:t>Duodenum</a:t>
            </a:r>
            <a:r>
              <a:rPr lang="en-US" sz="2400" b="1" dirty="0" smtClean="0">
                <a:latin typeface="Arial" charset="0"/>
              </a:rPr>
              <a:t>:  </a:t>
            </a:r>
            <a:r>
              <a:rPr lang="en-US" sz="2000" i="1" dirty="0" smtClean="0">
                <a:latin typeface="Arial" charset="0"/>
              </a:rPr>
              <a:t>shortest region, about 25cm</a:t>
            </a:r>
            <a:r>
              <a:rPr lang="en-US" sz="2000" b="1" i="1" dirty="0" smtClean="0">
                <a:latin typeface="Arial" charset="0"/>
              </a:rPr>
              <a:t>.</a:t>
            </a:r>
          </a:p>
          <a:p>
            <a:pPr marL="933450" lvl="1" indent="-533400"/>
            <a:r>
              <a:rPr lang="en-US" sz="2000" i="1" dirty="0" smtClean="0">
                <a:latin typeface="Arial" charset="0"/>
              </a:rPr>
              <a:t>Continues the digestion of carbohydrates, proteins, and lipids. Begins the digestion </a:t>
            </a:r>
          </a:p>
          <a:p>
            <a:pPr marL="933450" lvl="1" indent="-533400">
              <a:buNone/>
            </a:pPr>
            <a:r>
              <a:rPr lang="en-US" sz="2000" i="1" dirty="0" smtClean="0">
                <a:latin typeface="Arial" charset="0"/>
              </a:rPr>
              <a:t>	of nucleic acids</a:t>
            </a:r>
            <a:r>
              <a:rPr lang="en-US" sz="1600" dirty="0" smtClean="0">
                <a:latin typeface="Arial" charset="0"/>
              </a:rPr>
              <a:t>.</a:t>
            </a:r>
          </a:p>
          <a:p>
            <a:pPr marL="933450" lvl="1" indent="-533400"/>
            <a:r>
              <a:rPr lang="en-US" sz="2000" i="1" dirty="0" smtClean="0">
                <a:latin typeface="Arial" charset="0"/>
              </a:rPr>
              <a:t>Receives the digestive fluids from the pancreas and liver via the </a:t>
            </a:r>
            <a:r>
              <a:rPr lang="en-US" sz="2000" i="1" dirty="0" err="1" smtClean="0">
                <a:latin typeface="Arial" charset="0"/>
              </a:rPr>
              <a:t>hepatopancreatic</a:t>
            </a:r>
            <a:r>
              <a:rPr lang="en-US" sz="2000" i="1" dirty="0" smtClean="0">
                <a:latin typeface="Arial" charset="0"/>
              </a:rPr>
              <a:t> </a:t>
            </a:r>
            <a:r>
              <a:rPr lang="en-US" sz="2000" i="1" dirty="0" err="1" smtClean="0">
                <a:latin typeface="Arial" charset="0"/>
              </a:rPr>
              <a:t>ampulla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533400" indent="-533400">
              <a:buFontTx/>
              <a:buNone/>
            </a:pPr>
            <a:endParaRPr lang="en-US" sz="2000" dirty="0" smtClean="0">
              <a:latin typeface="Arial" charset="0"/>
            </a:endParaRPr>
          </a:p>
        </p:txBody>
      </p:sp>
      <p:pic>
        <p:nvPicPr>
          <p:cNvPr id="31748" name="Picture 4" descr="177693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76400"/>
            <a:ext cx="4572000" cy="4168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GI Tract Functions : Small Intestine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953000" cy="30480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b="1" dirty="0" smtClean="0">
                <a:latin typeface="Arial" charset="0"/>
              </a:rPr>
              <a:t>Small Intestine:</a:t>
            </a:r>
          </a:p>
          <a:p>
            <a:pPr marL="533400" indent="-533400">
              <a:buFontTx/>
              <a:buAutoNum type="arabicPeriod" startAt="2"/>
            </a:pPr>
            <a:r>
              <a:rPr lang="en-US" sz="2400" b="1" i="1" dirty="0" smtClean="0">
                <a:latin typeface="Arial" charset="0"/>
              </a:rPr>
              <a:t>Jejunum</a:t>
            </a:r>
            <a:r>
              <a:rPr lang="en-US" sz="2400" b="1" i="1" dirty="0" smtClean="0">
                <a:latin typeface="Arial" charset="0"/>
              </a:rPr>
              <a:t>:</a:t>
            </a:r>
            <a:r>
              <a:rPr lang="en-US" sz="2400" b="1" dirty="0" smtClean="0">
                <a:latin typeface="Arial" charset="0"/>
              </a:rPr>
              <a:t>  </a:t>
            </a:r>
            <a:r>
              <a:rPr lang="en-US" sz="2000" i="1" dirty="0" smtClean="0">
                <a:latin typeface="Arial" charset="0"/>
              </a:rPr>
              <a:t>Middle region of the small intestine, about 1 </a:t>
            </a:r>
            <a:r>
              <a:rPr lang="en-US" sz="2000" i="1" dirty="0" smtClean="0">
                <a:latin typeface="Arial" charset="0"/>
              </a:rPr>
              <a:t>m (3 to 4 ft)</a:t>
            </a:r>
            <a:r>
              <a:rPr lang="en-US" sz="2400" b="1" dirty="0" smtClean="0">
                <a:latin typeface="Arial" charset="0"/>
              </a:rPr>
              <a:t>	</a:t>
            </a:r>
            <a:endParaRPr lang="en-US" sz="2400" b="1" dirty="0" smtClean="0">
              <a:latin typeface="Arial" charset="0"/>
            </a:endParaRPr>
          </a:p>
          <a:p>
            <a:pPr marL="533400" indent="-533400"/>
            <a:r>
              <a:rPr lang="en-US" sz="2400" b="1" dirty="0" smtClean="0">
                <a:latin typeface="Arial" charset="0"/>
              </a:rPr>
              <a:t>	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(8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ft in a cadaver due to smooth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	muscle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relaxation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933450" lvl="1" indent="-533400"/>
            <a:r>
              <a:rPr lang="en-US" sz="2000" i="1" dirty="0" smtClean="0">
                <a:latin typeface="Arial" charset="0"/>
              </a:rPr>
              <a:t>Completes the digestion of carbohydrates, proteins, lipids, and nucleic acids</a:t>
            </a:r>
          </a:p>
        </p:txBody>
      </p:sp>
      <p:pic>
        <p:nvPicPr>
          <p:cNvPr id="32772" name="Picture 7" descr="177694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143000"/>
            <a:ext cx="3810000" cy="2652713"/>
          </a:xfrm>
          <a:noFill/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04800" y="4038600"/>
            <a:ext cx="5410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Ileum: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final and longest region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the small intestine, about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2m (6 ft).</a:t>
            </a:r>
          </a:p>
          <a:p>
            <a:pPr marL="457200" indent="-457200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(12 feet in a cadaver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Involved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in absorption of about 90% of the nutrients produced by digestion</a:t>
            </a:r>
            <a:r>
              <a:rPr lang="en-US" sz="2000" i="1" dirty="0"/>
              <a:t>.</a:t>
            </a:r>
          </a:p>
        </p:txBody>
      </p:sp>
      <p:pic>
        <p:nvPicPr>
          <p:cNvPr id="32774" name="Picture 9" descr="w0573b-nc"/>
          <p:cNvPicPr>
            <a:picLocks noChangeAspect="1" noChangeArrowheads="1"/>
          </p:cNvPicPr>
          <p:nvPr/>
        </p:nvPicPr>
        <p:blipFill>
          <a:blip r:embed="rId3" cstate="print"/>
          <a:srcRect r="33023" b="15533"/>
          <a:stretch>
            <a:fillRect/>
          </a:stretch>
        </p:blipFill>
        <p:spPr bwMode="auto">
          <a:xfrm>
            <a:off x="5410200" y="3886200"/>
            <a:ext cx="35052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Functions of the Small Intestinal Mucosa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495800" cy="5105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i="1" dirty="0" smtClean="0">
                <a:latin typeface="Arial" charset="0"/>
              </a:rPr>
              <a:t>Mucus:</a:t>
            </a:r>
            <a:r>
              <a:rPr lang="en-US" sz="2400" b="1" dirty="0" smtClean="0">
                <a:latin typeface="Arial" charset="0"/>
              </a:rPr>
              <a:t>  </a:t>
            </a:r>
            <a:r>
              <a:rPr lang="en-US" sz="2000" i="1" dirty="0" smtClean="0">
                <a:latin typeface="Arial" charset="0"/>
              </a:rPr>
              <a:t>lubricates </a:t>
            </a:r>
            <a:r>
              <a:rPr lang="en-US" sz="2000" i="1" dirty="0" err="1" smtClean="0">
                <a:latin typeface="Arial" charset="0"/>
              </a:rPr>
              <a:t>chyme</a:t>
            </a:r>
            <a:r>
              <a:rPr lang="en-US" sz="2000" i="1" dirty="0" smtClean="0">
                <a:latin typeface="Arial" charset="0"/>
              </a:rPr>
              <a:t> and protects mucosa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i="1" dirty="0" smtClean="0">
                <a:latin typeface="Arial" charset="0"/>
              </a:rPr>
              <a:t>Assorted enzymes: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charset="0"/>
              </a:rPr>
              <a:t>	</a:t>
            </a:r>
            <a:r>
              <a:rPr lang="en-US" sz="2400" dirty="0" smtClean="0">
                <a:latin typeface="Arial" charset="0"/>
              </a:rPr>
              <a:t>a.  </a:t>
            </a:r>
            <a:r>
              <a:rPr lang="en-US" sz="2000" i="1" dirty="0" smtClean="0">
                <a:latin typeface="Arial" charset="0"/>
              </a:rPr>
              <a:t>pancreatic enzymes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i="1" dirty="0" smtClean="0">
                <a:latin typeface="Arial" charset="0"/>
              </a:rPr>
              <a:t>	b.  brush-border enzymes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000" i="1" dirty="0" smtClean="0">
                <a:latin typeface="Arial" charset="0"/>
              </a:rPr>
              <a:t>	(details later</a:t>
            </a:r>
            <a:r>
              <a:rPr lang="en-US" sz="2000" b="1" i="1" dirty="0" smtClean="0">
                <a:latin typeface="Arial" charset="0"/>
              </a:rPr>
              <a:t>)</a:t>
            </a:r>
          </a:p>
          <a:p>
            <a:pPr marL="533400" indent="-533400">
              <a:lnSpc>
                <a:spcPct val="90000"/>
              </a:lnSpc>
              <a:buFontTx/>
              <a:buAutoNum type="arabicPeriod" startAt="3"/>
            </a:pPr>
            <a:r>
              <a:rPr lang="en-US" sz="2400" b="1" i="1" dirty="0" err="1" smtClean="0">
                <a:latin typeface="Arial" charset="0"/>
              </a:rPr>
              <a:t>Secretin</a:t>
            </a:r>
            <a:r>
              <a:rPr lang="en-US" sz="2400" b="1" i="1" dirty="0" smtClean="0">
                <a:latin typeface="Arial" charset="0"/>
              </a:rPr>
              <a:t>:</a:t>
            </a:r>
            <a:r>
              <a:rPr lang="en-US" sz="2400" b="1" dirty="0" smtClean="0">
                <a:latin typeface="Arial" charset="0"/>
              </a:rPr>
              <a:t>  </a:t>
            </a:r>
            <a:r>
              <a:rPr lang="en-US" sz="2000" i="1" dirty="0" smtClean="0">
                <a:latin typeface="Arial" charset="0"/>
              </a:rPr>
              <a:t>stimulates pancreatic bicarbonate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000" i="1" dirty="0" smtClean="0">
                <a:latin typeface="Arial" charset="0"/>
              </a:rPr>
              <a:t>	secretion.</a:t>
            </a:r>
          </a:p>
          <a:p>
            <a:pPr marL="533400" indent="-533400">
              <a:lnSpc>
                <a:spcPct val="90000"/>
              </a:lnSpc>
              <a:buFontTx/>
              <a:buAutoNum type="arabicPeriod" startAt="3"/>
            </a:pPr>
            <a:r>
              <a:rPr lang="en-US" sz="2400" b="1" i="1" dirty="0" err="1" smtClean="0">
                <a:latin typeface="Arial" charset="0"/>
              </a:rPr>
              <a:t>Cholecystokinin</a:t>
            </a:r>
            <a:r>
              <a:rPr lang="en-US" sz="2400" b="1" i="1" dirty="0" smtClean="0">
                <a:latin typeface="Arial" charset="0"/>
              </a:rPr>
              <a:t>:</a:t>
            </a:r>
            <a:r>
              <a:rPr lang="en-US" sz="2400" b="1" dirty="0" smtClean="0">
                <a:latin typeface="Arial" charset="0"/>
              </a:rPr>
              <a:t> 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400" b="1" i="1" dirty="0" smtClean="0">
                <a:latin typeface="Arial" charset="0"/>
              </a:rPr>
              <a:t>	</a:t>
            </a:r>
            <a:r>
              <a:rPr lang="en-US" sz="2000" i="1" dirty="0" smtClean="0">
                <a:latin typeface="Arial" charset="0"/>
              </a:rPr>
              <a:t>stimulates gallbladder contraction, pancreatic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000" i="1" dirty="0" smtClean="0">
                <a:latin typeface="Arial" charset="0"/>
              </a:rPr>
              <a:t>	enzyme secretion, and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sz="2000" i="1" dirty="0" smtClean="0">
                <a:latin typeface="Arial" charset="0"/>
              </a:rPr>
              <a:t>	stomach emptying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Arial" charset="0"/>
              </a:rPr>
              <a:t>	</a:t>
            </a:r>
          </a:p>
        </p:txBody>
      </p:sp>
      <p:pic>
        <p:nvPicPr>
          <p:cNvPr id="33796" name="Picture 6" descr="177695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8975" y="1524000"/>
            <a:ext cx="465455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  <a:latin typeface="Arial" charset="0"/>
              </a:rPr>
              <a:t>Functions of the Small Intestinal Mucosa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495800" cy="51054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dirty="0" smtClean="0">
                <a:latin typeface="Arial" charset="0"/>
              </a:rPr>
              <a:t>4.  </a:t>
            </a:r>
            <a:r>
              <a:rPr lang="en-US" sz="2400" b="1" i="1" dirty="0" smtClean="0">
                <a:latin typeface="Arial" charset="0"/>
              </a:rPr>
              <a:t>Gastric-inhibitory peptide:</a:t>
            </a:r>
            <a:r>
              <a:rPr lang="en-US" sz="2400" dirty="0" smtClean="0">
                <a:latin typeface="Arial" charset="0"/>
              </a:rPr>
              <a:t>  </a:t>
            </a:r>
            <a:r>
              <a:rPr lang="en-US" sz="2000" i="1" dirty="0" smtClean="0">
                <a:latin typeface="Arial" charset="0"/>
              </a:rPr>
              <a:t>inhibits stomach acid secretion and motility</a:t>
            </a:r>
          </a:p>
          <a:p>
            <a:pPr marL="533400" indent="-533400">
              <a:buFontTx/>
              <a:buNone/>
            </a:pPr>
            <a:r>
              <a:rPr lang="en-US" sz="2000" b="1" i="1" dirty="0" smtClean="0">
                <a:latin typeface="Arial" charset="0"/>
              </a:rPr>
              <a:t>	</a:t>
            </a:r>
          </a:p>
        </p:txBody>
      </p:sp>
      <p:pic>
        <p:nvPicPr>
          <p:cNvPr id="34820" name="Picture 4" descr="177695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28800"/>
            <a:ext cx="4954588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3" descr="177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177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3581400" cy="5334000"/>
          </a:xfrm>
        </p:spPr>
        <p:txBody>
          <a:bodyPr/>
          <a:lstStyle/>
          <a:p>
            <a:pPr algn="l"/>
            <a:r>
              <a:rPr lang="en-US" sz="4000" b="1" smtClean="0">
                <a:solidFill>
                  <a:schemeClr val="tx1"/>
                </a:solidFill>
                <a:latin typeface="Arial" charset="0"/>
              </a:rPr>
              <a:t>Overview of fluid intake and secretion compared to fluid absorption by the digestive tract</a:t>
            </a:r>
          </a:p>
        </p:txBody>
      </p:sp>
      <p:pic>
        <p:nvPicPr>
          <p:cNvPr id="36867" name="Picture 3" descr="177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0"/>
            <a:ext cx="504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Arial" charset="0"/>
              </a:rPr>
              <a:t>Digestion includes 7 basic processes.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5240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/>
              <a:t>Absorption:</a:t>
            </a:r>
            <a:r>
              <a:rPr lang="en-US" dirty="0" smtClean="0"/>
              <a:t>  </a:t>
            </a:r>
            <a:r>
              <a:rPr lang="en-US" i="1" dirty="0"/>
              <a:t>passage of end products of digestion from the GI </a:t>
            </a:r>
            <a:r>
              <a:rPr lang="en-US" i="1" dirty="0" smtClean="0"/>
              <a:t>	tract </a:t>
            </a:r>
            <a:r>
              <a:rPr lang="en-US" i="1" dirty="0"/>
              <a:t>into blood or lymph for distribution to cells.</a:t>
            </a:r>
          </a:p>
          <a:p>
            <a:r>
              <a:rPr lang="en-US" b="1" i="1" dirty="0" smtClean="0"/>
              <a:t>Defecation:</a:t>
            </a:r>
            <a:r>
              <a:rPr lang="en-US" dirty="0" smtClean="0"/>
              <a:t>  </a:t>
            </a:r>
            <a:r>
              <a:rPr lang="en-US" i="1" dirty="0" smtClean="0"/>
              <a:t>emptying </a:t>
            </a:r>
            <a:r>
              <a:rPr lang="en-US" i="1" dirty="0"/>
              <a:t>of the rectum, eliminating indigestible </a:t>
            </a:r>
            <a:r>
              <a:rPr lang="en-US" i="1" dirty="0" smtClean="0"/>
              <a:t>	substances </a:t>
            </a:r>
            <a:r>
              <a:rPr lang="en-US" i="1" dirty="0"/>
              <a:t>from the GI tract.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/>
              <a:t>Mouth and it’s associated glands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28600" y="1219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The </a:t>
            </a:r>
            <a:r>
              <a:rPr lang="en-US" b="1" i="1" dirty="0">
                <a:latin typeface="Arial" charset="0"/>
              </a:rPr>
              <a:t>mouth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oral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 err="1">
                <a:latin typeface="Arial" charset="0"/>
              </a:rPr>
              <a:t>buccal</a:t>
            </a:r>
            <a:r>
              <a:rPr lang="en-US" i="1" dirty="0">
                <a:latin typeface="Arial" charset="0"/>
              </a:rPr>
              <a:t> cavity</a:t>
            </a:r>
            <a:r>
              <a:rPr lang="en-US" dirty="0" smtClean="0">
                <a:latin typeface="Arial" charset="0"/>
              </a:rPr>
              <a:t>):  </a:t>
            </a:r>
            <a:r>
              <a:rPr lang="en-US" sz="2000" i="1" dirty="0">
                <a:latin typeface="Arial" charset="0"/>
              </a:rPr>
              <a:t>is formed by the cheeks, hard </a:t>
            </a:r>
            <a:r>
              <a:rPr lang="en-US" sz="2000" i="1" dirty="0" smtClean="0">
                <a:latin typeface="Arial" charset="0"/>
              </a:rPr>
              <a:t>	and </a:t>
            </a:r>
            <a:r>
              <a:rPr lang="en-US" sz="2000" i="1" dirty="0">
                <a:latin typeface="Arial" charset="0"/>
              </a:rPr>
              <a:t>soft palate, lips, and tongue.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The </a:t>
            </a:r>
            <a:r>
              <a:rPr lang="en-US" b="1" i="1" dirty="0" smtClean="0">
                <a:latin typeface="Arial" charset="0"/>
              </a:rPr>
              <a:t>vestibule: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is </a:t>
            </a:r>
            <a:r>
              <a:rPr lang="en-US" sz="2000" i="1" dirty="0">
                <a:latin typeface="Arial" charset="0"/>
              </a:rPr>
              <a:t>bounded externally by the cheeks and lips and </a:t>
            </a:r>
            <a:r>
              <a:rPr lang="en-US" sz="2000" i="1" dirty="0" smtClean="0">
                <a:latin typeface="Arial" charset="0"/>
              </a:rPr>
              <a:t>	internally </a:t>
            </a:r>
            <a:r>
              <a:rPr lang="en-US" sz="2000" i="1" dirty="0">
                <a:latin typeface="Arial" charset="0"/>
              </a:rPr>
              <a:t>by the gums and teeth.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The </a:t>
            </a:r>
            <a:r>
              <a:rPr lang="en-US" b="1" i="1" dirty="0">
                <a:latin typeface="Arial" charset="0"/>
              </a:rPr>
              <a:t>oral cavity </a:t>
            </a:r>
            <a:r>
              <a:rPr lang="en-US" b="1" i="1" dirty="0" smtClean="0">
                <a:latin typeface="Arial" charset="0"/>
              </a:rPr>
              <a:t>proper: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is a space that extends from the gums </a:t>
            </a:r>
            <a:r>
              <a:rPr lang="en-US" sz="2000" i="1" dirty="0" smtClean="0">
                <a:latin typeface="Arial" charset="0"/>
              </a:rPr>
              <a:t>	and </a:t>
            </a:r>
            <a:r>
              <a:rPr lang="en-US" sz="2000" i="1" dirty="0">
                <a:latin typeface="Arial" charset="0"/>
              </a:rPr>
              <a:t>teeth to the </a:t>
            </a:r>
            <a:r>
              <a:rPr lang="en-US" sz="2000" b="1" i="1" dirty="0" err="1">
                <a:latin typeface="Arial" charset="0"/>
              </a:rPr>
              <a:t>fauces</a:t>
            </a:r>
            <a:r>
              <a:rPr lang="en-US" sz="2000" i="1" dirty="0">
                <a:latin typeface="Arial" charset="0"/>
              </a:rPr>
              <a:t>, the opening between the oral cavity and </a:t>
            </a:r>
            <a:r>
              <a:rPr lang="en-US" sz="2000" i="1" dirty="0" smtClean="0">
                <a:latin typeface="Arial" charset="0"/>
              </a:rPr>
              <a:t>	the </a:t>
            </a:r>
            <a:r>
              <a:rPr lang="en-US" sz="2000" i="1" dirty="0">
                <a:latin typeface="Arial" charset="0"/>
              </a:rPr>
              <a:t>pharynx or throat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1447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Lips and </a:t>
            </a:r>
            <a:r>
              <a:rPr lang="en-US" b="1" i="1" dirty="0" smtClean="0">
                <a:latin typeface="Arial" charset="0"/>
              </a:rPr>
              <a:t>cheeks:	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contains </a:t>
            </a:r>
            <a:r>
              <a:rPr lang="en-US" sz="2000" i="1" dirty="0" err="1">
                <a:latin typeface="Arial" charset="0"/>
              </a:rPr>
              <a:t>buccinator</a:t>
            </a:r>
            <a:r>
              <a:rPr lang="en-US" sz="2000" i="1" dirty="0">
                <a:latin typeface="Arial" charset="0"/>
              </a:rPr>
              <a:t> muscle that keeps food between upper &amp; lower teeth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Vestibule: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area between lips and teeth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Oral cavity </a:t>
            </a:r>
            <a:r>
              <a:rPr lang="en-US" b="1" i="1" dirty="0" smtClean="0">
                <a:latin typeface="Arial" charset="0"/>
              </a:rPr>
              <a:t>proper:</a:t>
            </a:r>
            <a:r>
              <a:rPr lang="en-US" i="1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roof  = hard, soft palate and </a:t>
            </a:r>
            <a:r>
              <a:rPr lang="en-US" sz="2000" i="1" dirty="0" smtClean="0">
                <a:latin typeface="Arial" charset="0"/>
              </a:rPr>
              <a:t>uvula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floor </a:t>
            </a:r>
            <a:r>
              <a:rPr lang="en-US" sz="2000" i="1" dirty="0">
                <a:latin typeface="Arial" charset="0"/>
              </a:rPr>
              <a:t>= the </a:t>
            </a:r>
            <a:r>
              <a:rPr lang="en-US" sz="2000" i="1" dirty="0" smtClean="0">
                <a:latin typeface="Arial" charset="0"/>
              </a:rPr>
              <a:t>tongue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Sides = teeth and gums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Anterior = teeth and gums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457200" y="228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Mouth and it’s associated glands</a:t>
            </a:r>
          </a:p>
        </p:txBody>
      </p:sp>
      <p:pic>
        <p:nvPicPr>
          <p:cNvPr id="7172" name="Picture 9" descr="Fig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4849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Mouth and it’s associated glands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04800" y="990601"/>
            <a:ext cx="3581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/>
              <a:t>Mouth: Ingestion</a:t>
            </a:r>
          </a:p>
          <a:p>
            <a:pPr marL="457200" indent="-457200"/>
            <a:endParaRPr lang="en-US" sz="800" b="1" dirty="0"/>
          </a:p>
          <a:p>
            <a:pPr marL="457200" indent="-457200"/>
            <a:r>
              <a:rPr lang="en-US" b="1" dirty="0"/>
              <a:t>Teeth: </a:t>
            </a:r>
            <a:endParaRPr lang="en-US" b="1" dirty="0" smtClean="0"/>
          </a:p>
          <a:p>
            <a:pPr marL="457200" indent="-457200"/>
            <a:r>
              <a:rPr lang="en-US" sz="2000" b="1" i="1" dirty="0" smtClean="0"/>
              <a:t>	Mastication  = </a:t>
            </a:r>
            <a:r>
              <a:rPr lang="en-US" sz="2000" i="1" dirty="0" smtClean="0">
                <a:latin typeface="+mj-lt"/>
              </a:rPr>
              <a:t>Mechanical </a:t>
            </a:r>
            <a:r>
              <a:rPr lang="en-US" sz="2000" i="1" dirty="0">
                <a:latin typeface="+mj-lt"/>
              </a:rPr>
              <a:t>digestion </a:t>
            </a:r>
          </a:p>
          <a:p>
            <a:pPr marL="457200" indent="-457200"/>
            <a:endParaRPr lang="en-US" sz="800" dirty="0"/>
          </a:p>
          <a:p>
            <a:pPr lvl="0" eaLnBrk="1" hangingPunct="1">
              <a:tabLst>
                <a:tab pos="4281488" algn="r"/>
              </a:tabLst>
            </a:pPr>
            <a:r>
              <a:rPr lang="en-US" b="1" dirty="0"/>
              <a:t>Salivary </a:t>
            </a:r>
            <a:r>
              <a:rPr lang="en-US" b="1" dirty="0" smtClean="0"/>
              <a:t>Glands:</a:t>
            </a:r>
          </a:p>
          <a:p>
            <a:pPr lvl="0" eaLnBrk="1" hangingPunct="1">
              <a:tabLst>
                <a:tab pos="4281488" algn="r"/>
              </a:tabLst>
            </a:pPr>
            <a:endParaRPr lang="en-US" sz="1000" b="1" dirty="0" smtClean="0"/>
          </a:p>
          <a:p>
            <a:pPr lvl="0" eaLnBrk="1" hangingPunct="1">
              <a:tabLst>
                <a:tab pos="4281488" algn="r"/>
              </a:tabLst>
            </a:pP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Parotid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i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Stenson's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duct</a:t>
            </a:r>
          </a:p>
          <a:p>
            <a:pPr lvl="0" eaLnBrk="1" hangingPunct="1">
              <a:tabLst>
                <a:tab pos="4281488" algn="r"/>
              </a:tabLst>
            </a:pPr>
            <a:endParaRPr lang="en-US" sz="1000" i="1" dirty="0" smtClean="0">
              <a:latin typeface="Arial" pitchFamily="34" charset="0"/>
            </a:endParaRPr>
          </a:p>
          <a:p>
            <a:pPr lvl="0">
              <a:tabLst>
                <a:tab pos="4281488" algn="r"/>
              </a:tabLst>
            </a:pPr>
            <a:r>
              <a:rPr lang="en-US" i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Submandibular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; Wharton's duct</a:t>
            </a:r>
            <a:endParaRPr lang="en-US" i="1" dirty="0" smtClean="0">
              <a:latin typeface="Arial" pitchFamily="34" charset="0"/>
            </a:endParaRPr>
          </a:p>
          <a:p>
            <a:pPr lvl="0">
              <a:tabLst>
                <a:tab pos="4281488" algn="r"/>
              </a:tabLst>
            </a:pPr>
            <a:endParaRPr lang="en-US" sz="1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4281488" algn="r"/>
              </a:tabLst>
            </a:pP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Sublingual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i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Rivinus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' duct</a:t>
            </a:r>
            <a:endParaRPr lang="en-US" i="1" dirty="0" smtClean="0">
              <a:latin typeface="Arial" pitchFamily="34" charset="0"/>
            </a:endParaRPr>
          </a:p>
          <a:p>
            <a:pPr marL="457200" indent="-457200"/>
            <a:endParaRPr lang="en-US" b="1" dirty="0" smtClean="0"/>
          </a:p>
          <a:p>
            <a:pPr marL="457200" indent="-457200"/>
            <a:endParaRPr lang="en-US" b="1" dirty="0" smtClean="0"/>
          </a:p>
          <a:p>
            <a:pPr marL="457200" indent="-457200"/>
            <a:endParaRPr lang="en-US" b="1" dirty="0"/>
          </a:p>
          <a:p>
            <a:pPr marL="457200" indent="-457200"/>
            <a:r>
              <a:rPr lang="en-US" b="1" dirty="0" smtClean="0"/>
              <a:t>	</a:t>
            </a:r>
            <a:endParaRPr lang="en-US" sz="2000" i="1" dirty="0"/>
          </a:p>
        </p:txBody>
      </p:sp>
      <p:pic>
        <p:nvPicPr>
          <p:cNvPr id="8196" name="Picture 5" descr="w0562-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914400"/>
            <a:ext cx="5257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5181600"/>
            <a:ext cx="8915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1488" algn="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Mumps is an inflammation and enlargement of the parotid salivary glands </a:t>
            </a:r>
          </a:p>
          <a:p>
            <a:pPr eaLnBrk="1" hangingPunct="1">
              <a:tabLst>
                <a:tab pos="4281488" algn="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caused by infection with the mumps virus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myxovirus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eaLnBrk="1" hangingPunct="1">
              <a:tabLst>
                <a:tab pos="4281488" algn="r"/>
              </a:tabLst>
            </a:pPr>
            <a:endParaRPr lang="en-US" sz="2000" dirty="0" smtClean="0"/>
          </a:p>
          <a:p>
            <a:pPr eaLnBrk="1" hangingPunct="1">
              <a:tabLst>
                <a:tab pos="4281488" algn="r"/>
              </a:tabLst>
            </a:pPr>
            <a:r>
              <a:rPr lang="en-US" sz="2000" i="1" dirty="0" smtClean="0"/>
              <a:t>Salivation </a:t>
            </a:r>
            <a:r>
              <a:rPr lang="en-US" sz="2000" i="1" dirty="0" smtClean="0"/>
              <a:t>is entirely under autonomic nervous </a:t>
            </a:r>
            <a:r>
              <a:rPr lang="en-US" sz="2000" i="1" dirty="0" smtClean="0"/>
              <a:t>control via the parasympathetic</a:t>
            </a:r>
            <a:endParaRPr lang="en-US" sz="2000" i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1488" algn="r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1488" algn="r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1488" algn="r"/>
              </a:tabLst>
            </a:pPr>
            <a:endParaRPr lang="en-US" sz="2000" i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1488" algn="r"/>
              </a:tabLst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1488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724400" cy="762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1"/>
                </a:solidFill>
              </a:rPr>
              <a:t>Mouth continued</a:t>
            </a:r>
          </a:p>
        </p:txBody>
      </p:sp>
      <p:pic>
        <p:nvPicPr>
          <p:cNvPr id="9219" name="Picture 3" descr="177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1244600"/>
            <a:ext cx="4343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/>
              <a:t>Salivary Glands:</a:t>
            </a:r>
          </a:p>
          <a:p>
            <a:pPr marL="457200" indent="-457200"/>
            <a:r>
              <a:rPr lang="en-US" sz="2800" b="1" i="1" dirty="0" smtClean="0"/>
              <a:t>	Water</a:t>
            </a:r>
            <a:r>
              <a:rPr lang="en-US" sz="2800" b="1" i="1" dirty="0" smtClean="0"/>
              <a:t>:  </a:t>
            </a:r>
            <a:r>
              <a:rPr lang="en-US" sz="2000" i="1" dirty="0" smtClean="0"/>
              <a:t>Moistens Food and dissolves food for tasting</a:t>
            </a:r>
          </a:p>
          <a:p>
            <a:pPr marL="457200" indent="-457200"/>
            <a:r>
              <a:rPr lang="en-US" sz="2800" b="1" dirty="0" smtClean="0"/>
              <a:t>	</a:t>
            </a:r>
            <a:r>
              <a:rPr lang="en-US" sz="2800" b="1" i="1" dirty="0" smtClean="0"/>
              <a:t>Mucus:  </a:t>
            </a:r>
            <a:r>
              <a:rPr lang="en-US" sz="2000" i="1" dirty="0" smtClean="0"/>
              <a:t>Lubricates and binds food into bolus</a:t>
            </a:r>
          </a:p>
          <a:p>
            <a:pPr marL="457200" indent="-457200"/>
            <a:r>
              <a:rPr lang="en-US" sz="2000" b="1" i="1" dirty="0" smtClean="0"/>
              <a:t>	</a:t>
            </a:r>
            <a:r>
              <a:rPr lang="en-US" sz="2800" b="1" i="1" dirty="0" smtClean="0"/>
              <a:t>Amylase:</a:t>
            </a:r>
            <a:r>
              <a:rPr lang="en-US" sz="2000" b="1" i="1" dirty="0" smtClean="0"/>
              <a:t>  </a:t>
            </a:r>
            <a:r>
              <a:rPr lang="en-US" sz="2000" i="1" dirty="0" smtClean="0"/>
              <a:t>Starts break- down </a:t>
            </a:r>
            <a:r>
              <a:rPr lang="en-US" sz="2000" i="1" dirty="0" smtClean="0"/>
              <a:t>of</a:t>
            </a:r>
          </a:p>
          <a:p>
            <a:pPr marL="457200" indent="-457200"/>
            <a:r>
              <a:rPr lang="en-US" sz="2000" i="1" dirty="0" smtClean="0"/>
              <a:t>	</a:t>
            </a:r>
            <a:r>
              <a:rPr lang="en-US" sz="2000" i="1" dirty="0" smtClean="0"/>
              <a:t>Starch </a:t>
            </a:r>
            <a:r>
              <a:rPr lang="en-US" sz="2000" i="1" dirty="0" smtClean="0"/>
              <a:t>and </a:t>
            </a:r>
            <a:r>
              <a:rPr lang="en-US" sz="2000" i="1" dirty="0" smtClean="0"/>
              <a:t>Glycogen</a:t>
            </a:r>
            <a:r>
              <a:rPr lang="en-US" sz="2800" b="1" dirty="0" smtClean="0"/>
              <a:t>	</a:t>
            </a:r>
            <a:endParaRPr lang="en-US" sz="2800" b="1" dirty="0" smtClean="0"/>
          </a:p>
          <a:p>
            <a:pPr marL="457200" indent="-457200"/>
            <a:r>
              <a:rPr lang="en-US" sz="2000" i="1" dirty="0" smtClean="0"/>
              <a:t>	</a:t>
            </a:r>
            <a:r>
              <a:rPr lang="en-US" sz="2800" b="1" i="1" dirty="0" smtClean="0"/>
              <a:t>Bicarbonate </a:t>
            </a:r>
            <a:r>
              <a:rPr lang="en-US" sz="2800" b="1" i="1" dirty="0"/>
              <a:t>(</a:t>
            </a:r>
            <a:r>
              <a:rPr lang="en-US" sz="2800" b="1" i="1" dirty="0" smtClean="0"/>
              <a:t>HCO3)</a:t>
            </a:r>
            <a:r>
              <a:rPr lang="en-US" sz="2800" i="1" dirty="0" smtClean="0"/>
              <a:t>:</a:t>
            </a:r>
            <a:endParaRPr lang="en-US" sz="2800" i="1" dirty="0"/>
          </a:p>
          <a:p>
            <a:pPr marL="457200" indent="-457200"/>
            <a:r>
              <a:rPr lang="en-US" sz="2000" i="1" dirty="0"/>
              <a:t>	Buffering action </a:t>
            </a:r>
            <a:r>
              <a:rPr lang="en-US" sz="2000" i="1" dirty="0" smtClean="0"/>
              <a:t>neutralizes </a:t>
            </a:r>
            <a:r>
              <a:rPr lang="en-US" sz="2000" i="1" dirty="0"/>
              <a:t>acidic </a:t>
            </a:r>
            <a:r>
              <a:rPr lang="en-US" sz="2000" i="1" dirty="0" smtClean="0"/>
              <a:t>food in </a:t>
            </a:r>
            <a:r>
              <a:rPr lang="en-US" sz="2000" i="1" dirty="0"/>
              <a:t>the mouth</a:t>
            </a:r>
          </a:p>
          <a:p>
            <a:pPr marL="457200" indent="-457200"/>
            <a:r>
              <a:rPr lang="en-US" sz="2800" b="1" dirty="0"/>
              <a:t>	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800" b="1" i="1" dirty="0" smtClean="0">
                <a:latin typeface="+mj-lt"/>
              </a:rPr>
              <a:t>Enzymes: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(</a:t>
            </a:r>
            <a:r>
              <a:rPr lang="en-US" sz="2000" i="1" dirty="0" err="1" smtClean="0">
                <a:latin typeface="+mj-lt"/>
              </a:rPr>
              <a:t>lysozymes</a:t>
            </a:r>
            <a:r>
              <a:rPr lang="en-US" sz="2000" i="1" dirty="0" smtClean="0">
                <a:latin typeface="+mj-lt"/>
              </a:rPr>
              <a:t>) </a:t>
            </a:r>
            <a:endParaRPr lang="en-US" sz="2000" i="1" dirty="0">
              <a:latin typeface="+mj-lt"/>
            </a:endParaRPr>
          </a:p>
          <a:p>
            <a:pPr marL="457200" indent="-457200"/>
            <a:r>
              <a:rPr lang="en-US" sz="2000" i="1" dirty="0">
                <a:latin typeface="+mj-lt"/>
              </a:rPr>
              <a:t>	helps destroy </a:t>
            </a:r>
            <a:r>
              <a:rPr lang="en-US" sz="2000" i="1" dirty="0" smtClean="0">
                <a:latin typeface="+mj-lt"/>
              </a:rPr>
              <a:t>bacteria in the mouth</a:t>
            </a:r>
            <a:endParaRPr lang="en-US" sz="2000" i="1" dirty="0">
              <a:latin typeface="+mj-lt"/>
            </a:endParaRPr>
          </a:p>
          <a:p>
            <a:pPr marL="457200" indent="-457200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762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latin typeface="Arial" charset="0"/>
              </a:rPr>
              <a:t>Structure and Function of the Tongue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04800" y="9906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" charset="0"/>
              </a:rPr>
              <a:t>T</a:t>
            </a:r>
            <a:r>
              <a:rPr lang="en-US" b="1" i="1" dirty="0" smtClean="0">
                <a:latin typeface="Arial" charset="0"/>
              </a:rPr>
              <a:t>ongue</a:t>
            </a:r>
            <a:r>
              <a:rPr lang="en-US" dirty="0" smtClean="0">
                <a:latin typeface="Arial" charset="0"/>
              </a:rPr>
              <a:t>:  </a:t>
            </a:r>
            <a:r>
              <a:rPr lang="en-US" sz="2000" i="1" dirty="0" smtClean="0">
                <a:latin typeface="Arial" charset="0"/>
              </a:rPr>
              <a:t>forms </a:t>
            </a:r>
            <a:r>
              <a:rPr lang="en-US" sz="2000" i="1" dirty="0">
                <a:latin typeface="Arial" charset="0"/>
              </a:rPr>
              <a:t>the floor of the oral cavity. It is composed of </a:t>
            </a:r>
            <a:r>
              <a:rPr lang="en-US" sz="2000" i="1" dirty="0" smtClean="0">
                <a:latin typeface="Arial" charset="0"/>
              </a:rPr>
              <a:t>	skeletal </a:t>
            </a:r>
            <a:r>
              <a:rPr lang="en-US" sz="2000" i="1" dirty="0">
                <a:latin typeface="Arial" charset="0"/>
              </a:rPr>
              <a:t>muscle covered with mucous membrane.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Arial" charset="0"/>
              </a:rPr>
              <a:t>Extrinsic and intrinsic </a:t>
            </a:r>
            <a:r>
              <a:rPr lang="en-US" b="1" i="1" dirty="0" smtClean="0">
                <a:latin typeface="Arial" charset="0"/>
              </a:rPr>
              <a:t>muscles: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permit the tongue to be </a:t>
            </a:r>
            <a:r>
              <a:rPr lang="en-US" sz="2000" i="1" dirty="0" smtClean="0">
                <a:latin typeface="Arial" charset="0"/>
              </a:rPr>
              <a:t>	moved </a:t>
            </a:r>
            <a:r>
              <a:rPr lang="en-US" sz="2000" i="1" dirty="0">
                <a:latin typeface="Arial" charset="0"/>
              </a:rPr>
              <a:t>to participate in food manipulation for chewing and </a:t>
            </a:r>
            <a:r>
              <a:rPr lang="en-US" sz="2000" i="1" dirty="0" smtClean="0">
                <a:latin typeface="Arial" charset="0"/>
              </a:rPr>
              <a:t>	swallowing </a:t>
            </a:r>
            <a:r>
              <a:rPr lang="en-US" sz="2000" i="1" dirty="0">
                <a:latin typeface="Arial" charset="0"/>
              </a:rPr>
              <a:t>and in speech</a:t>
            </a:r>
            <a:r>
              <a:rPr lang="en-US" sz="2000" i="1" dirty="0" smtClean="0">
                <a:latin typeface="Arial" charset="0"/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Extrinsic muscles:  move the tongue, learned in the muscle unit.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Intrinsic Muscles:  change the shape of the tongue, some people have a gene mutation the limits the use of these muscles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Lingual </a:t>
            </a:r>
            <a:r>
              <a:rPr lang="en-US" b="1" i="1" dirty="0" err="1" smtClean="0">
                <a:latin typeface="Arial" charset="0"/>
              </a:rPr>
              <a:t>frenulum</a:t>
            </a:r>
            <a:r>
              <a:rPr lang="en-US" dirty="0" smtClean="0">
                <a:latin typeface="Arial" charset="0"/>
              </a:rPr>
              <a:t>:  </a:t>
            </a:r>
            <a:r>
              <a:rPr lang="en-US" sz="2000" i="1" dirty="0" smtClean="0">
                <a:latin typeface="Arial" charset="0"/>
              </a:rPr>
              <a:t>fold </a:t>
            </a:r>
            <a:r>
              <a:rPr lang="en-US" sz="2000" i="1" dirty="0">
                <a:latin typeface="Arial" charset="0"/>
              </a:rPr>
              <a:t>of mucous membrane that attaches to the </a:t>
            </a:r>
            <a:r>
              <a:rPr lang="en-US" sz="2000" i="1" dirty="0" smtClean="0">
                <a:latin typeface="Arial" charset="0"/>
              </a:rPr>
              <a:t>	midline </a:t>
            </a:r>
            <a:r>
              <a:rPr lang="en-US" sz="2000" i="1" dirty="0">
                <a:latin typeface="Arial" charset="0"/>
              </a:rPr>
              <a:t>of the undersurface of the tongue</a:t>
            </a:r>
            <a:r>
              <a:rPr lang="en-US" sz="2000" i="1" dirty="0" smtClean="0">
                <a:latin typeface="Arial" charset="0"/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latin typeface="Arial" charset="0"/>
              </a:rPr>
              <a:t>Children born with to pronounced </a:t>
            </a:r>
            <a:r>
              <a:rPr lang="en-US" sz="2000" i="1" dirty="0" err="1" smtClean="0">
                <a:latin typeface="Arial" charset="0"/>
              </a:rPr>
              <a:t>frenulum</a:t>
            </a:r>
            <a:r>
              <a:rPr lang="en-US" sz="2000" i="1" dirty="0" smtClean="0">
                <a:latin typeface="Arial" charset="0"/>
              </a:rPr>
              <a:t> are tongue tied 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b="1" i="1" dirty="0" smtClean="0">
                <a:latin typeface="Arial" charset="0"/>
              </a:rPr>
              <a:t>Papillae: </a:t>
            </a:r>
            <a:r>
              <a:rPr lang="en-US" i="1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cover upper </a:t>
            </a:r>
            <a:r>
              <a:rPr lang="en-US" sz="2000" i="1" dirty="0">
                <a:latin typeface="Arial" charset="0"/>
              </a:rPr>
              <a:t>surface and sides of the </a:t>
            </a:r>
            <a:r>
              <a:rPr lang="en-US" sz="2000" i="1" dirty="0" smtClean="0">
                <a:latin typeface="Arial" charset="0"/>
              </a:rPr>
              <a:t>tongue.</a:t>
            </a:r>
            <a:endParaRPr lang="en-US" sz="2000" i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i="1" dirty="0" smtClean="0">
                <a:latin typeface="Arial" charset="0"/>
              </a:rPr>
              <a:t>lingual lipase:  </a:t>
            </a:r>
            <a:r>
              <a:rPr lang="en-US" sz="2000" dirty="0" smtClean="0">
                <a:latin typeface="Arial" charset="0"/>
              </a:rPr>
              <a:t>Enzyme produced by glands </a:t>
            </a:r>
            <a:r>
              <a:rPr lang="en-US" sz="2000" dirty="0" smtClean="0">
                <a:latin typeface="Arial" charset="0"/>
              </a:rPr>
              <a:t>on </a:t>
            </a:r>
            <a:r>
              <a:rPr lang="en-US" sz="2000" dirty="0">
                <a:latin typeface="Arial" charset="0"/>
              </a:rPr>
              <a:t>the dorsum of the </a:t>
            </a:r>
            <a:r>
              <a:rPr lang="en-US" sz="2000" dirty="0" smtClean="0">
                <a:latin typeface="Arial" charset="0"/>
              </a:rPr>
              <a:t>	tongue.  </a:t>
            </a:r>
            <a:r>
              <a:rPr lang="en-US" sz="2000" dirty="0">
                <a:latin typeface="Arial" charset="0"/>
              </a:rPr>
              <a:t>initiates digestion of triglycerides.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907</Words>
  <Application>Microsoft Office PowerPoint</Application>
  <PresentationFormat>On-screen Show (4:3)</PresentationFormat>
  <Paragraphs>215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Slide</vt:lpstr>
      <vt:lpstr>Bio&amp; 242, Human A&amp;P 2: Unit 1/Lecture 1</vt:lpstr>
      <vt:lpstr>Slide 2</vt:lpstr>
      <vt:lpstr>Slide 3</vt:lpstr>
      <vt:lpstr>Slide 4</vt:lpstr>
      <vt:lpstr>Slide 5</vt:lpstr>
      <vt:lpstr>Slide 6</vt:lpstr>
      <vt:lpstr>Mouth and it’s associated glands </vt:lpstr>
      <vt:lpstr>Mouth continued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PHARYNX</vt:lpstr>
      <vt:lpstr>Slide 17</vt:lpstr>
      <vt:lpstr>Deglutition or swallowing</vt:lpstr>
      <vt:lpstr>Stages of Deglutition</vt:lpstr>
      <vt:lpstr>Stages of Deglutition</vt:lpstr>
      <vt:lpstr>Stages of Deglutition</vt:lpstr>
      <vt:lpstr>Stages of Deglutition</vt:lpstr>
      <vt:lpstr>GI Tract Structures: Stomach</vt:lpstr>
      <vt:lpstr>GI Tract Functions: Stomach</vt:lpstr>
      <vt:lpstr>GI Tract Functions: Stomach</vt:lpstr>
      <vt:lpstr>GI Tract Functions: Stomach</vt:lpstr>
      <vt:lpstr>GI tract functions: Small Intestine</vt:lpstr>
      <vt:lpstr>GI tract functions: Small Intestine</vt:lpstr>
      <vt:lpstr>GI tract functions: Small Intestine</vt:lpstr>
      <vt:lpstr>GI tract functions: Small Intestine</vt:lpstr>
      <vt:lpstr>GI tract functions: Small Intestine</vt:lpstr>
      <vt:lpstr>GI Tract Functions : Small Intestine</vt:lpstr>
      <vt:lpstr>Functions of the Small Intestinal Mucosa</vt:lpstr>
      <vt:lpstr>Functions of the Small Intestinal Mucosa</vt:lpstr>
      <vt:lpstr>Slide 35</vt:lpstr>
      <vt:lpstr>Overview of fluid intake and secretion compared to fluid absorption by the digestive tract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Organs of the Digestive System</dc:title>
  <dc:creator>garyb</dc:creator>
  <cp:lastModifiedBy>GaryB</cp:lastModifiedBy>
  <cp:revision>60</cp:revision>
  <dcterms:created xsi:type="dcterms:W3CDTF">2002-01-06T22:31:07Z</dcterms:created>
  <dcterms:modified xsi:type="dcterms:W3CDTF">2009-12-17T20:46:04Z</dcterms:modified>
</cp:coreProperties>
</file>